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Calibri" panose="020F0502020204030204" pitchFamily="34" charset="0"/>
      <p:regular r:id="rId32"/>
      <p:bold r:id="rId33"/>
      <p:italic r:id="rId34"/>
      <p:boldItalic r:id="rId35"/>
    </p:embeddedFont>
    <p:embeddedFont>
      <p:font typeface="Nunito"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3CCC35D-D5AF-4B03-9DAA-06C24821E41E}">
  <a:tblStyle styleId="{23CCC35D-D5AF-4B03-9DAA-06C24821E41E}"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cap="flat" cmpd="sng">
              <a:solidFill>
                <a:srgbClr val="000000"/>
              </a:solidFill>
              <a:prstDash val="solid"/>
              <a:round/>
              <a:headEnd type="none" w="sm" len="sm"/>
              <a:tailEnd type="none" w="sm" len="sm"/>
            </a:ln>
          </a:insideH>
          <a:insideV>
            <a:ln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9ABDA8C-BDAB-478A-9C28-235CB2C0CE0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455229356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455229356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Para comenzar es necesario cargar la base de datos a nuestro programa, observando que se tienen 4 columnas, Género la cual 1 significa masculino y 0 femenino, la edad de los usuarios, La animación que observaron en un rango de 1-8 siendo 1 enojo, 2 tristeza, 3 felicidad, etc. y finalmente la columna de la derecha es nuestra Escala SAM de valencia donde podemos observar si el usuario sintio cierto Agrado o Desagrado hacia la animación. Siendo las primeras 3 columnas nuestro datos de entrada y la ultima nuestra salida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5b3b5a5c2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5b3b5a5c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Investigando un poco en la documentación de keras se pudo observar los diferentes modelos que se pueden aplicar a nuestro programa, siendo el modelo de regresión lineal el que se utilizó para poder obtener las predicciones de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45b3b5a5c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45b3b5a5c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En relación al mean absolute error que funcionara al inverso como nuestro accuracy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55229356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55229356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474577841d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474577841d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474577841d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474577841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474577841d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474577841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474577841d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474577841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45b3b5a5c2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45b3b5a5c2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4552293563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4552293563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5b3b5a5c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5b3b5a5c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429366c486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429366c486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45a82e3a47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45a82e3a4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40cadf70ea_0_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40cadf70ea_0_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45b3b5a5c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45b3b5a5c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45b3b5a5c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45b3b5a5c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45b3b5a5c2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45b3b5a5c2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45b3b5a5c2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45b3b5a5c2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45b3b5a5c2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45b3b5a5c2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474577841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474577841d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474577841d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474577841d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40cadf70e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40cadf70e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45a82e3a4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45a82e3a4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40cadf70ea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40cadf70ea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455229356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45522935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40cadf70ea_0_4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40cadf70ea_0_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45a82e3a47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45a82e3a47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455229356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455229356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Esta diapositiva podemos observar el modelo perceptrón multicapa, de los modelos mas utilizados para redes neuronales, que consiste en pares de entrada, pesos que no son mas que capas con diferentes cantidades de neuronas, la función de activación encargada de activarse para dejar pasar o no los datos de la neurona aplicando un cierto factor ya sea sigmoide, relu, etc. Que finalmente pasa a nuestra capa de salida o target que nos dara el resultado esperado, o en este caso se irán modificando los pesos para poder obtener el resultado esperado</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68775" y="1417300"/>
            <a:ext cx="50301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0000"/>
                </a:solidFill>
              </a:rPr>
              <a:t>Proyecto de Ingeniería: Avatar 2.0</a:t>
            </a:r>
            <a:endParaRPr>
              <a:solidFill>
                <a:srgbClr val="FF0000"/>
              </a:solidFill>
            </a:endParaRPr>
          </a:p>
        </p:txBody>
      </p:sp>
      <p:sp>
        <p:nvSpPr>
          <p:cNvPr id="129" name="Google Shape;129;p13"/>
          <p:cNvSpPr txBox="1">
            <a:spLocks noGrp="1"/>
          </p:cNvSpPr>
          <p:nvPr>
            <p:ph type="subTitle" idx="1"/>
          </p:nvPr>
        </p:nvSpPr>
        <p:spPr>
          <a:xfrm>
            <a:off x="-204650" y="2762908"/>
            <a:ext cx="5361300" cy="522600"/>
          </a:xfrm>
          <a:prstGeom prst="rect">
            <a:avLst/>
          </a:prstGeom>
        </p:spPr>
        <p:txBody>
          <a:bodyPr spcFirstLastPara="1" wrap="square" lIns="91425" tIns="91425" rIns="91425" bIns="91425" anchor="t" anchorCtr="0">
            <a:noAutofit/>
          </a:bodyPr>
          <a:lstStyle/>
          <a:p>
            <a:pPr marL="457200" lvl="0" indent="-330200" algn="ctr" rtl="0">
              <a:spcBef>
                <a:spcPts val="0"/>
              </a:spcBef>
              <a:spcAft>
                <a:spcPts val="0"/>
              </a:spcAft>
              <a:buSzPts val="1600"/>
              <a:buChar char="●"/>
            </a:pPr>
            <a:r>
              <a:rPr lang="en-GB"/>
              <a:t>Bryan Gpe. Parada Medina A01332773</a:t>
            </a:r>
            <a:endParaRPr/>
          </a:p>
        </p:txBody>
      </p:sp>
      <p:pic>
        <p:nvPicPr>
          <p:cNvPr id="130" name="Google Shape;130;p13"/>
          <p:cNvPicPr preferRelativeResize="0"/>
          <p:nvPr/>
        </p:nvPicPr>
        <p:blipFill>
          <a:blip r:embed="rId3">
            <a:alphaModFix/>
          </a:blip>
          <a:stretch>
            <a:fillRect/>
          </a:stretch>
        </p:blipFill>
        <p:spPr>
          <a:xfrm>
            <a:off x="5113250" y="1529750"/>
            <a:ext cx="3805150" cy="2577174"/>
          </a:xfrm>
          <a:prstGeom prst="rect">
            <a:avLst/>
          </a:prstGeom>
          <a:noFill/>
          <a:ln>
            <a:noFill/>
          </a:ln>
        </p:spPr>
      </p:pic>
      <p:sp>
        <p:nvSpPr>
          <p:cNvPr id="131" name="Google Shape;131;p13"/>
          <p:cNvSpPr txBox="1"/>
          <p:nvPr/>
        </p:nvSpPr>
        <p:spPr>
          <a:xfrm>
            <a:off x="445450" y="3333825"/>
            <a:ext cx="4711200" cy="6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FF"/>
                </a:solidFill>
              </a:rPr>
              <a:t>Asesores: Dr. Martín Rogelio Bustamante Bello</a:t>
            </a:r>
            <a:endParaRPr>
              <a:solidFill>
                <a:srgbClr val="0000FF"/>
              </a:solidFill>
            </a:endParaRPr>
          </a:p>
          <a:p>
            <a:pPr marL="457200" lvl="0" indent="0" algn="just" rtl="0">
              <a:lnSpc>
                <a:spcPct val="150000"/>
              </a:lnSpc>
              <a:spcBef>
                <a:spcPts val="0"/>
              </a:spcBef>
              <a:spcAft>
                <a:spcPts val="0"/>
              </a:spcAft>
              <a:buNone/>
            </a:pPr>
            <a:r>
              <a:rPr lang="en-GB">
                <a:solidFill>
                  <a:srgbClr val="0000FF"/>
                </a:solidFill>
              </a:rPr>
              <a:t>        Ing. Sergio Alberto Navarro Tuch</a:t>
            </a:r>
            <a:endParaRPr>
              <a:solidFill>
                <a:srgbClr val="0000FF"/>
              </a:solidFill>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2"/>
          <p:cNvSpPr txBox="1">
            <a:spLocks noGrp="1"/>
          </p:cNvSpPr>
          <p:nvPr>
            <p:ph type="title"/>
          </p:nvPr>
        </p:nvSpPr>
        <p:spPr>
          <a:xfrm>
            <a:off x="930000" y="4532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1ª fase</a:t>
            </a:r>
            <a:endParaRPr/>
          </a:p>
        </p:txBody>
      </p:sp>
      <p:pic>
        <p:nvPicPr>
          <p:cNvPr id="198" name="Google Shape;198;p22"/>
          <p:cNvPicPr preferRelativeResize="0"/>
          <p:nvPr/>
        </p:nvPicPr>
        <p:blipFill rotWithShape="1">
          <a:blip r:embed="rId3">
            <a:alphaModFix/>
          </a:blip>
          <a:srcRect l="11569" t="35433" r="56232"/>
          <a:stretch/>
        </p:blipFill>
        <p:spPr>
          <a:xfrm>
            <a:off x="519850" y="1240099"/>
            <a:ext cx="2948624" cy="3695576"/>
          </a:xfrm>
          <a:prstGeom prst="rect">
            <a:avLst/>
          </a:prstGeom>
          <a:noFill/>
          <a:ln>
            <a:noFill/>
          </a:ln>
        </p:spPr>
      </p:pic>
      <p:pic>
        <p:nvPicPr>
          <p:cNvPr id="199" name="Google Shape;199;p22"/>
          <p:cNvPicPr preferRelativeResize="0"/>
          <p:nvPr/>
        </p:nvPicPr>
        <p:blipFill rotWithShape="1">
          <a:blip r:embed="rId4">
            <a:alphaModFix/>
          </a:blip>
          <a:srcRect l="13936" t="45666" r="54504" b="20556"/>
          <a:stretch/>
        </p:blipFill>
        <p:spPr>
          <a:xfrm>
            <a:off x="4345375" y="1407800"/>
            <a:ext cx="4358400" cy="2915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3"/>
          <p:cNvSpPr txBox="1">
            <a:spLocks noGrp="1"/>
          </p:cNvSpPr>
          <p:nvPr>
            <p:ph type="title"/>
          </p:nvPr>
        </p:nvSpPr>
        <p:spPr>
          <a:xfrm>
            <a:off x="819150" y="5130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¿Qué tipo de modelo utilizar?</a:t>
            </a:r>
            <a:endParaRPr/>
          </a:p>
        </p:txBody>
      </p:sp>
      <p:pic>
        <p:nvPicPr>
          <p:cNvPr id="205" name="Google Shape;205;p23"/>
          <p:cNvPicPr preferRelativeResize="0"/>
          <p:nvPr/>
        </p:nvPicPr>
        <p:blipFill rotWithShape="1">
          <a:blip r:embed="rId3">
            <a:alphaModFix/>
          </a:blip>
          <a:srcRect l="67806" t="9259" b="65191"/>
          <a:stretch/>
        </p:blipFill>
        <p:spPr>
          <a:xfrm>
            <a:off x="2150525" y="1352375"/>
            <a:ext cx="4514825" cy="2536725"/>
          </a:xfrm>
          <a:prstGeom prst="rect">
            <a:avLst/>
          </a:prstGeom>
          <a:noFill/>
          <a:ln>
            <a:noFill/>
          </a:ln>
        </p:spPr>
      </p:pic>
      <p:sp>
        <p:nvSpPr>
          <p:cNvPr id="206" name="Google Shape;206;p23"/>
          <p:cNvSpPr/>
          <p:nvPr/>
        </p:nvSpPr>
        <p:spPr>
          <a:xfrm>
            <a:off x="2294625" y="2616100"/>
            <a:ext cx="2926500" cy="5211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txBox="1"/>
          <p:nvPr/>
        </p:nvSpPr>
        <p:spPr>
          <a:xfrm>
            <a:off x="6174400" y="4467300"/>
            <a:ext cx="3314400" cy="34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t>Referencia: Página web oficial de la librería Keras.&lt;https://keras.io/&gt;</a:t>
            </a:r>
            <a:endParaRPr sz="1000" i="1"/>
          </a:p>
        </p:txBody>
      </p:sp>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4"/>
          <p:cNvSpPr txBox="1">
            <a:spLocks noGrp="1"/>
          </p:cNvSpPr>
          <p:nvPr>
            <p:ph type="title"/>
          </p:nvPr>
        </p:nvSpPr>
        <p:spPr>
          <a:xfrm>
            <a:off x="819150" y="5573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Tabla comparativa con diferentes entrenamientos</a:t>
            </a:r>
            <a:endParaRPr/>
          </a:p>
        </p:txBody>
      </p:sp>
      <p:graphicFrame>
        <p:nvGraphicFramePr>
          <p:cNvPr id="213" name="Google Shape;213;p24"/>
          <p:cNvGraphicFramePr/>
          <p:nvPr/>
        </p:nvGraphicFramePr>
        <p:xfrm>
          <a:off x="1593450" y="1626238"/>
          <a:ext cx="3000000" cy="3000000"/>
        </p:xfrm>
        <a:graphic>
          <a:graphicData uri="http://schemas.openxmlformats.org/drawingml/2006/table">
            <a:tbl>
              <a:tblPr bandRow="1" bandCol="1">
                <a:noFill/>
                <a:tableStyleId>{23CCC35D-D5AF-4B03-9DAA-06C24821E41E}</a:tableStyleId>
              </a:tblPr>
              <a:tblGrid>
                <a:gridCol w="1139825">
                  <a:extLst>
                    <a:ext uri="{9D8B030D-6E8A-4147-A177-3AD203B41FA5}">
                      <a16:colId xmlns:a16="http://schemas.microsoft.com/office/drawing/2014/main" val="20000"/>
                    </a:ext>
                  </a:extLst>
                </a:gridCol>
                <a:gridCol w="1139825">
                  <a:extLst>
                    <a:ext uri="{9D8B030D-6E8A-4147-A177-3AD203B41FA5}">
                      <a16:colId xmlns:a16="http://schemas.microsoft.com/office/drawing/2014/main" val="20001"/>
                    </a:ext>
                  </a:extLst>
                </a:gridCol>
                <a:gridCol w="1140450">
                  <a:extLst>
                    <a:ext uri="{9D8B030D-6E8A-4147-A177-3AD203B41FA5}">
                      <a16:colId xmlns:a16="http://schemas.microsoft.com/office/drawing/2014/main" val="20002"/>
                    </a:ext>
                  </a:extLst>
                </a:gridCol>
                <a:gridCol w="1140450">
                  <a:extLst>
                    <a:ext uri="{9D8B030D-6E8A-4147-A177-3AD203B41FA5}">
                      <a16:colId xmlns:a16="http://schemas.microsoft.com/office/drawing/2014/main" val="20003"/>
                    </a:ext>
                  </a:extLst>
                </a:gridCol>
                <a:gridCol w="1140450">
                  <a:extLst>
                    <a:ext uri="{9D8B030D-6E8A-4147-A177-3AD203B41FA5}">
                      <a16:colId xmlns:a16="http://schemas.microsoft.com/office/drawing/2014/main" val="20004"/>
                    </a:ext>
                  </a:extLst>
                </a:gridCol>
              </a:tblGrid>
              <a:tr h="0">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MAE</a:t>
                      </a:r>
                      <a:endParaRPr sz="1200">
                        <a:latin typeface="Calibri"/>
                        <a:ea typeface="Calibri"/>
                        <a:cs typeface="Calibri"/>
                        <a:sym typeface="Calibri"/>
                      </a:endParaRPr>
                    </a:p>
                  </a:txBody>
                  <a:tcPr marL="68575" marR="68575" marT="0" marB="0">
                    <a:lnB cap="flat" cmpd="sng">
                      <a:solidFill>
                        <a:srgbClr val="000000"/>
                      </a:solidFill>
                      <a:prstDash val="solid"/>
                      <a:round/>
                      <a:headEnd type="none" w="sm" len="sm"/>
                      <a:tailEnd type="none" w="sm" len="sm"/>
                    </a:lnB>
                    <a:solidFill>
                      <a:srgbClr val="FFFFFF"/>
                    </a:solidFill>
                  </a:tcPr>
                </a:tc>
                <a:tc>
                  <a:txBody>
                    <a:bodyPr/>
                    <a:lstStyle/>
                    <a:p>
                      <a:pPr marL="0" lvl="0" indent="0" algn="l" rtl="0">
                        <a:lnSpc>
                          <a:spcPct val="150000"/>
                        </a:lnSpc>
                        <a:spcBef>
                          <a:spcPts val="0"/>
                        </a:spcBef>
                        <a:spcAft>
                          <a:spcPts val="0"/>
                        </a:spcAft>
                        <a:buNone/>
                      </a:pPr>
                      <a:r>
                        <a:rPr lang="en-GB" sz="1200" b="1">
                          <a:latin typeface="Calibri"/>
                          <a:ea typeface="Calibri"/>
                          <a:cs typeface="Calibri"/>
                          <a:sym typeface="Calibri"/>
                        </a:rPr>
                        <a:t>5 neuronas </a:t>
                      </a:r>
                      <a:endParaRPr sz="1200">
                        <a:latin typeface="Calibri"/>
                        <a:ea typeface="Calibri"/>
                        <a:cs typeface="Calibri"/>
                        <a:sym typeface="Calibri"/>
                      </a:endParaRPr>
                    </a:p>
                  </a:txBody>
                  <a:tcPr marL="68575" marR="68575" marT="0" marB="0">
                    <a:lnB w="6350" cap="flat" cmpd="sng">
                      <a:solidFill>
                        <a:srgbClr val="000000"/>
                      </a:solidFill>
                      <a:prstDash val="solid"/>
                      <a:round/>
                      <a:headEnd type="none" w="sm" len="sm"/>
                      <a:tailEnd type="none" w="sm" len="sm"/>
                    </a:lnB>
                    <a:solidFill>
                      <a:srgbClr val="FFFFFF"/>
                    </a:solidFill>
                  </a:tcPr>
                </a:tc>
                <a:tc>
                  <a:txBody>
                    <a:bodyPr/>
                    <a:lstStyle/>
                    <a:p>
                      <a:pPr marL="0" lvl="0" indent="0" algn="l" rtl="0">
                        <a:lnSpc>
                          <a:spcPct val="150000"/>
                        </a:lnSpc>
                        <a:spcBef>
                          <a:spcPts val="0"/>
                        </a:spcBef>
                        <a:spcAft>
                          <a:spcPts val="0"/>
                        </a:spcAft>
                        <a:buNone/>
                      </a:pPr>
                      <a:r>
                        <a:rPr lang="en-GB" sz="1200" b="1">
                          <a:latin typeface="Calibri"/>
                          <a:ea typeface="Calibri"/>
                          <a:cs typeface="Calibri"/>
                          <a:sym typeface="Calibri"/>
                        </a:rPr>
                        <a:t>10 neuronas </a:t>
                      </a:r>
                      <a:endParaRPr sz="1200">
                        <a:latin typeface="Calibri"/>
                        <a:ea typeface="Calibri"/>
                        <a:cs typeface="Calibri"/>
                        <a:sym typeface="Calibri"/>
                      </a:endParaRPr>
                    </a:p>
                  </a:txBody>
                  <a:tcPr marL="68575" marR="68575" marT="0" marB="0">
                    <a:lnB w="6350" cap="flat" cmpd="sng">
                      <a:solidFill>
                        <a:srgbClr val="000000"/>
                      </a:solidFill>
                      <a:prstDash val="solid"/>
                      <a:round/>
                      <a:headEnd type="none" w="sm" len="sm"/>
                      <a:tailEnd type="none" w="sm" len="sm"/>
                    </a:lnB>
                    <a:solidFill>
                      <a:srgbClr val="FFFFFF"/>
                    </a:solidFill>
                  </a:tcPr>
                </a:tc>
                <a:tc>
                  <a:txBody>
                    <a:bodyPr/>
                    <a:lstStyle/>
                    <a:p>
                      <a:pPr marL="0" lvl="0" indent="0" algn="l" rtl="0">
                        <a:lnSpc>
                          <a:spcPct val="150000"/>
                        </a:lnSpc>
                        <a:spcBef>
                          <a:spcPts val="0"/>
                        </a:spcBef>
                        <a:spcAft>
                          <a:spcPts val="0"/>
                        </a:spcAft>
                        <a:buNone/>
                      </a:pPr>
                      <a:r>
                        <a:rPr lang="en-GB" sz="1200" b="1">
                          <a:latin typeface="Calibri"/>
                          <a:ea typeface="Calibri"/>
                          <a:cs typeface="Calibri"/>
                          <a:sym typeface="Calibri"/>
                        </a:rPr>
                        <a:t>20 neuronas</a:t>
                      </a:r>
                      <a:endParaRPr sz="1200">
                        <a:latin typeface="Calibri"/>
                        <a:ea typeface="Calibri"/>
                        <a:cs typeface="Calibri"/>
                        <a:sym typeface="Calibri"/>
                      </a:endParaRPr>
                    </a:p>
                  </a:txBody>
                  <a:tcPr marL="68575" marR="68575" marT="0" marB="0">
                    <a:lnB w="6350" cap="flat" cmpd="sng">
                      <a:solidFill>
                        <a:srgbClr val="000000"/>
                      </a:solidFill>
                      <a:prstDash val="solid"/>
                      <a:round/>
                      <a:headEnd type="none" w="sm" len="sm"/>
                      <a:tailEnd type="none" w="sm" len="sm"/>
                    </a:lnB>
                    <a:solidFill>
                      <a:srgbClr val="FFFFFF"/>
                    </a:solidFill>
                  </a:tcPr>
                </a:tc>
                <a:tc>
                  <a:txBody>
                    <a:bodyPr/>
                    <a:lstStyle/>
                    <a:p>
                      <a:pPr marL="0" lvl="0" indent="0" algn="l" rtl="0">
                        <a:lnSpc>
                          <a:spcPct val="150000"/>
                        </a:lnSpc>
                        <a:spcBef>
                          <a:spcPts val="0"/>
                        </a:spcBef>
                        <a:spcAft>
                          <a:spcPts val="0"/>
                        </a:spcAft>
                        <a:buNone/>
                      </a:pPr>
                      <a:r>
                        <a:rPr lang="en-GB" sz="1200" b="1">
                          <a:latin typeface="Calibri"/>
                          <a:ea typeface="Calibri"/>
                          <a:cs typeface="Calibri"/>
                          <a:sym typeface="Calibri"/>
                        </a:rPr>
                        <a:t>40 neuronas</a:t>
                      </a:r>
                      <a:endParaRPr sz="1200">
                        <a:latin typeface="Calibri"/>
                        <a:ea typeface="Calibri"/>
                        <a:cs typeface="Calibri"/>
                        <a:sym typeface="Calibri"/>
                      </a:endParaRPr>
                    </a:p>
                  </a:txBody>
                  <a:tcPr marL="68575" marR="68575" marT="0" marB="0">
                    <a:lnB w="6350"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0">
                <a:tc>
                  <a:txBody>
                    <a:bodyPr/>
                    <a:lstStyle/>
                    <a:p>
                      <a:pPr marL="0" lvl="0" indent="0" algn="l" rtl="0">
                        <a:lnSpc>
                          <a:spcPct val="150000"/>
                        </a:lnSpc>
                        <a:spcBef>
                          <a:spcPts val="0"/>
                        </a:spcBef>
                        <a:spcAft>
                          <a:spcPts val="0"/>
                        </a:spcAft>
                        <a:buNone/>
                      </a:pPr>
                      <a:r>
                        <a:rPr lang="en-GB" sz="1200" b="1">
                          <a:latin typeface="Calibri"/>
                          <a:ea typeface="Calibri"/>
                          <a:cs typeface="Calibri"/>
                          <a:sym typeface="Calibri"/>
                        </a:rPr>
                        <a:t>1 Capas</a:t>
                      </a:r>
                      <a:endParaRPr sz="1200">
                        <a:latin typeface="Calibri"/>
                        <a:ea typeface="Calibri"/>
                        <a:cs typeface="Calibri"/>
                        <a:sym typeface="Calibri"/>
                      </a:endParaRPr>
                    </a:p>
                  </a:txBody>
                  <a:tcPr marL="68575" marR="68575" marT="0" marB="0">
                    <a:lnR w="6350" cap="flat" cmpd="sng">
                      <a:solidFill>
                        <a:srgbClr val="000000"/>
                      </a:solidFill>
                      <a:prstDash val="solid"/>
                      <a:round/>
                      <a:headEnd type="none" w="sm" len="sm"/>
                      <a:tailEnd type="none" w="sm" len="sm"/>
                    </a:lnR>
                    <a:lnT cap="flat" cmpd="sng">
                      <a:solidFill>
                        <a:srgbClr val="000000"/>
                      </a:solidFill>
                      <a:prstDash val="solid"/>
                      <a:round/>
                      <a:headEnd type="none" w="sm" len="sm"/>
                      <a:tailEnd type="none" w="sm" len="sm"/>
                    </a:lnT>
                    <a:solidFill>
                      <a:srgbClr val="FFFFFF"/>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0.5874</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solidFill>
                      <a:srgbClr val="C0C0C0"/>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0.5874</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solidFill>
                      <a:srgbClr val="C0C0C0"/>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0.5777</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solidFill>
                      <a:srgbClr val="C0C0C0"/>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0.5777</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solidFill>
                      <a:srgbClr val="C0C0C0"/>
                    </a:solidFill>
                  </a:tcPr>
                </a:tc>
                <a:extLst>
                  <a:ext uri="{0D108BD9-81ED-4DB2-BD59-A6C34878D82A}">
                    <a16:rowId xmlns:a16="http://schemas.microsoft.com/office/drawing/2014/main" val="10001"/>
                  </a:ext>
                </a:extLst>
              </a:tr>
              <a:tr h="0">
                <a:tc>
                  <a:txBody>
                    <a:bodyPr/>
                    <a:lstStyle/>
                    <a:p>
                      <a:pPr marL="0" lvl="0" indent="0" algn="l" rtl="0">
                        <a:lnSpc>
                          <a:spcPct val="150000"/>
                        </a:lnSpc>
                        <a:spcBef>
                          <a:spcPts val="0"/>
                        </a:spcBef>
                        <a:spcAft>
                          <a:spcPts val="0"/>
                        </a:spcAft>
                        <a:buNone/>
                      </a:pPr>
                      <a:r>
                        <a:rPr lang="en-GB" sz="1200" b="1">
                          <a:latin typeface="Calibri"/>
                          <a:ea typeface="Calibri"/>
                          <a:cs typeface="Calibri"/>
                          <a:sym typeface="Calibri"/>
                        </a:rPr>
                        <a:t>2 Capas </a:t>
                      </a:r>
                      <a:endParaRPr sz="1200">
                        <a:latin typeface="Calibri"/>
                        <a:ea typeface="Calibri"/>
                        <a:cs typeface="Calibri"/>
                        <a:sym typeface="Calibri"/>
                      </a:endParaRPr>
                    </a:p>
                  </a:txBody>
                  <a:tcPr marL="68575" marR="68575" marT="0" marB="0">
                    <a:lnR w="6350" cap="flat" cmpd="sng">
                      <a:solidFill>
                        <a:srgbClr val="000000"/>
                      </a:solidFill>
                      <a:prstDash val="solid"/>
                      <a:round/>
                      <a:headEnd type="none" w="sm" len="sm"/>
                      <a:tailEnd type="none" w="sm" len="sm"/>
                    </a:lnR>
                    <a:lnB cap="flat" cmpd="sng">
                      <a:solidFill>
                        <a:srgbClr val="000000"/>
                      </a:solidFill>
                      <a:prstDash val="solid"/>
                      <a:round/>
                      <a:headEnd type="none" w="sm" len="sm"/>
                      <a:tailEnd type="none" w="sm" len="sm"/>
                    </a:lnB>
                    <a:solidFill>
                      <a:srgbClr val="FFFFFF"/>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0.4433</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0.4433</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0.4159</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0.4159</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l" rtl="0">
                        <a:lnSpc>
                          <a:spcPct val="150000"/>
                        </a:lnSpc>
                        <a:spcBef>
                          <a:spcPts val="0"/>
                        </a:spcBef>
                        <a:spcAft>
                          <a:spcPts val="0"/>
                        </a:spcAft>
                        <a:buNone/>
                      </a:pPr>
                      <a:r>
                        <a:rPr lang="en-GB" sz="1200" b="1">
                          <a:latin typeface="Calibri"/>
                          <a:ea typeface="Calibri"/>
                          <a:cs typeface="Calibri"/>
                          <a:sym typeface="Calibri"/>
                        </a:rPr>
                        <a:t>3 Capas </a:t>
                      </a:r>
                      <a:endParaRPr sz="1200">
                        <a:latin typeface="Calibri"/>
                        <a:ea typeface="Calibri"/>
                        <a:cs typeface="Calibri"/>
                        <a:sym typeface="Calibri"/>
                      </a:endParaRPr>
                    </a:p>
                  </a:txBody>
                  <a:tcPr marL="68575" marR="68575" marT="0" marB="0">
                    <a:lnR w="6350" cap="flat" cmpd="sng">
                      <a:solidFill>
                        <a:srgbClr val="000000"/>
                      </a:solidFill>
                      <a:prstDash val="solid"/>
                      <a:round/>
                      <a:headEnd type="none" w="sm" len="sm"/>
                      <a:tailEnd type="none" w="sm" len="sm"/>
                    </a:lnR>
                    <a:lnT cap="flat" cmpd="sng">
                      <a:solidFill>
                        <a:srgbClr val="000000"/>
                      </a:solidFill>
                      <a:prstDash val="solid"/>
                      <a:round/>
                      <a:headEnd type="none" w="sm" len="sm"/>
                      <a:tailEnd type="none" w="sm" len="sm"/>
                    </a:lnT>
                    <a:solidFill>
                      <a:srgbClr val="FFFFFF"/>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0.3045</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solidFill>
                      <a:srgbClr val="C0C0C0"/>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0.2869</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solidFill>
                      <a:srgbClr val="C0C0C0"/>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0.2779</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solidFill>
                      <a:srgbClr val="C0C0C0"/>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0.2779</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solidFill>
                      <a:srgbClr val="C0C0C0"/>
                    </a:solidFill>
                  </a:tcPr>
                </a:tc>
                <a:extLst>
                  <a:ext uri="{0D108BD9-81ED-4DB2-BD59-A6C34878D82A}">
                    <a16:rowId xmlns:a16="http://schemas.microsoft.com/office/drawing/2014/main" val="10003"/>
                  </a:ext>
                </a:extLst>
              </a:tr>
              <a:tr h="0">
                <a:tc>
                  <a:txBody>
                    <a:bodyPr/>
                    <a:lstStyle/>
                    <a:p>
                      <a:pPr marL="0" lvl="0" indent="0" algn="l" rtl="0">
                        <a:lnSpc>
                          <a:spcPct val="150000"/>
                        </a:lnSpc>
                        <a:spcBef>
                          <a:spcPts val="0"/>
                        </a:spcBef>
                        <a:spcAft>
                          <a:spcPts val="0"/>
                        </a:spcAft>
                        <a:buNone/>
                      </a:pPr>
                      <a:r>
                        <a:rPr lang="en-GB" sz="1200" b="1">
                          <a:latin typeface="Calibri"/>
                          <a:ea typeface="Calibri"/>
                          <a:cs typeface="Calibri"/>
                          <a:sym typeface="Calibri"/>
                        </a:rPr>
                        <a:t>6 Capas</a:t>
                      </a:r>
                      <a:endParaRPr sz="1200">
                        <a:latin typeface="Calibri"/>
                        <a:ea typeface="Calibri"/>
                        <a:cs typeface="Calibri"/>
                        <a:sym typeface="Calibri"/>
                      </a:endParaRPr>
                    </a:p>
                  </a:txBody>
                  <a:tcPr marL="68575" marR="68575" marT="0" marB="0">
                    <a:lnR w="6350" cap="flat" cmpd="sng">
                      <a:solidFill>
                        <a:srgbClr val="000000"/>
                      </a:solidFill>
                      <a:prstDash val="solid"/>
                      <a:round/>
                      <a:headEnd type="none" w="sm" len="sm"/>
                      <a:tailEnd type="none" w="sm" len="sm"/>
                    </a:lnR>
                    <a:solidFill>
                      <a:srgbClr val="FFFFFF"/>
                    </a:solidFill>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0.3045</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0.2779</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0.2779</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GB" sz="1200">
                          <a:latin typeface="Calibri"/>
                          <a:ea typeface="Calibri"/>
                          <a:cs typeface="Calibri"/>
                          <a:sym typeface="Calibri"/>
                        </a:rPr>
                        <a:t>0.2779</a:t>
                      </a:r>
                      <a:endParaRPr sz="1200">
                        <a:latin typeface="Calibri"/>
                        <a:ea typeface="Calibri"/>
                        <a:cs typeface="Calibri"/>
                        <a:sym typeface="Calibri"/>
                      </a:endParaRPr>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214" name="Google Shape;214;p24"/>
          <p:cNvGraphicFramePr/>
          <p:nvPr/>
        </p:nvGraphicFramePr>
        <p:xfrm>
          <a:off x="281300" y="3121650"/>
          <a:ext cx="3000000" cy="3000000"/>
        </p:xfrm>
        <a:graphic>
          <a:graphicData uri="http://schemas.openxmlformats.org/drawingml/2006/table">
            <a:tbl>
              <a:tblPr>
                <a:noFill/>
                <a:tableStyleId>{A9ABDA8C-BDAB-478A-9C28-235CB2C0CE04}</a:tableStyleId>
              </a:tblPr>
              <a:tblGrid>
                <a:gridCol w="1238850">
                  <a:extLst>
                    <a:ext uri="{9D8B030D-6E8A-4147-A177-3AD203B41FA5}">
                      <a16:colId xmlns:a16="http://schemas.microsoft.com/office/drawing/2014/main" val="20000"/>
                    </a:ext>
                  </a:extLst>
                </a:gridCol>
                <a:gridCol w="300162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GB" b="1"/>
                        <a:t>Optimizador</a:t>
                      </a:r>
                      <a:endParaRPr b="1"/>
                    </a:p>
                  </a:txBody>
                  <a:tcPr marL="91425" marR="91425" marT="91425" marB="91425">
                    <a:solidFill>
                      <a:srgbClr val="BF9000"/>
                    </a:solidFill>
                  </a:tcPr>
                </a:tc>
                <a:tc>
                  <a:txBody>
                    <a:bodyPr/>
                    <a:lstStyle/>
                    <a:p>
                      <a:pPr marL="0" lvl="0" indent="0" algn="l" rtl="0">
                        <a:spcBef>
                          <a:spcPts val="0"/>
                        </a:spcBef>
                        <a:spcAft>
                          <a:spcPts val="0"/>
                        </a:spcAft>
                        <a:buNone/>
                      </a:pPr>
                      <a:r>
                        <a:rPr lang="en-GB" b="1"/>
                        <a:t>Mejoramiento en el modelo</a:t>
                      </a:r>
                      <a:endParaRPr b="1"/>
                    </a:p>
                  </a:txBody>
                  <a:tcPr marL="91425" marR="91425" marT="91425" marB="91425">
                    <a:solidFill>
                      <a:srgbClr val="BF9000"/>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GB"/>
                        <a:t>‘rmsprop’</a:t>
                      </a:r>
                      <a:endParaRPr/>
                    </a:p>
                  </a:txBody>
                  <a:tcPr marL="91425" marR="91425" marT="91425" marB="91425"/>
                </a:tc>
                <a:tc>
                  <a:txBody>
                    <a:bodyPr/>
                    <a:lstStyle/>
                    <a:p>
                      <a:pPr marL="0" lvl="0" indent="0" algn="l" rtl="0">
                        <a:spcBef>
                          <a:spcPts val="0"/>
                        </a:spcBef>
                        <a:spcAft>
                          <a:spcPts val="0"/>
                        </a:spcAft>
                        <a:buNone/>
                      </a:pPr>
                      <a:r>
                        <a:rPr lang="en-GB"/>
                        <a:t>0.2779</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GB"/>
                        <a:t>‘sdg’</a:t>
                      </a:r>
                      <a:endParaRPr/>
                    </a:p>
                  </a:txBody>
                  <a:tcPr marL="91425" marR="91425" marT="91425" marB="91425"/>
                </a:tc>
                <a:tc>
                  <a:txBody>
                    <a:bodyPr/>
                    <a:lstStyle/>
                    <a:p>
                      <a:pPr marL="0" lvl="0" indent="0" algn="l" rtl="0">
                        <a:spcBef>
                          <a:spcPts val="0"/>
                        </a:spcBef>
                        <a:spcAft>
                          <a:spcPts val="0"/>
                        </a:spcAft>
                        <a:buNone/>
                      </a:pPr>
                      <a:r>
                        <a:rPr lang="en-GB"/>
                        <a:t>0.2779</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GB"/>
                        <a:t>‘adam’</a:t>
                      </a:r>
                      <a:endParaRPr/>
                    </a:p>
                  </a:txBody>
                  <a:tcPr marL="91425" marR="91425" marT="91425" marB="91425"/>
                </a:tc>
                <a:tc>
                  <a:txBody>
                    <a:bodyPr/>
                    <a:lstStyle/>
                    <a:p>
                      <a:pPr marL="0" lvl="0" indent="0" algn="l" rtl="0">
                        <a:spcBef>
                          <a:spcPts val="0"/>
                        </a:spcBef>
                        <a:spcAft>
                          <a:spcPts val="0"/>
                        </a:spcAft>
                        <a:buNone/>
                      </a:pPr>
                      <a:r>
                        <a:rPr lang="en-GB"/>
                        <a:t>0.2559</a:t>
                      </a:r>
                      <a:endParaRPr/>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215" name="Google Shape;215;p24"/>
          <p:cNvGraphicFramePr/>
          <p:nvPr/>
        </p:nvGraphicFramePr>
        <p:xfrm>
          <a:off x="4712550" y="3210350"/>
          <a:ext cx="3000000" cy="3000000"/>
        </p:xfrm>
        <a:graphic>
          <a:graphicData uri="http://schemas.openxmlformats.org/drawingml/2006/table">
            <a:tbl>
              <a:tblPr>
                <a:noFill/>
                <a:tableStyleId>{A9ABDA8C-BDAB-478A-9C28-235CB2C0CE04}</a:tableStyleId>
              </a:tblPr>
              <a:tblGrid>
                <a:gridCol w="1238850">
                  <a:extLst>
                    <a:ext uri="{9D8B030D-6E8A-4147-A177-3AD203B41FA5}">
                      <a16:colId xmlns:a16="http://schemas.microsoft.com/office/drawing/2014/main" val="20000"/>
                    </a:ext>
                  </a:extLst>
                </a:gridCol>
                <a:gridCol w="3001625">
                  <a:extLst>
                    <a:ext uri="{9D8B030D-6E8A-4147-A177-3AD203B41FA5}">
                      <a16:colId xmlns:a16="http://schemas.microsoft.com/office/drawing/2014/main" val="20001"/>
                    </a:ext>
                  </a:extLst>
                </a:gridCol>
              </a:tblGrid>
              <a:tr h="513250">
                <a:tc>
                  <a:txBody>
                    <a:bodyPr/>
                    <a:lstStyle/>
                    <a:p>
                      <a:pPr marL="0" lvl="0" indent="0" algn="l" rtl="0">
                        <a:spcBef>
                          <a:spcPts val="0"/>
                        </a:spcBef>
                        <a:spcAft>
                          <a:spcPts val="0"/>
                        </a:spcAft>
                        <a:buNone/>
                      </a:pPr>
                      <a:r>
                        <a:rPr lang="en-GB" b="1"/>
                        <a:t>Función de Activación</a:t>
                      </a:r>
                      <a:endParaRPr b="1"/>
                    </a:p>
                  </a:txBody>
                  <a:tcPr marL="91425" marR="91425" marT="91425" marB="91425">
                    <a:solidFill>
                      <a:srgbClr val="F6B26B"/>
                    </a:solidFill>
                  </a:tcPr>
                </a:tc>
                <a:tc>
                  <a:txBody>
                    <a:bodyPr/>
                    <a:lstStyle/>
                    <a:p>
                      <a:pPr marL="0" lvl="0" indent="0" algn="l" rtl="0">
                        <a:spcBef>
                          <a:spcPts val="0"/>
                        </a:spcBef>
                        <a:spcAft>
                          <a:spcPts val="0"/>
                        </a:spcAft>
                        <a:buNone/>
                      </a:pPr>
                      <a:r>
                        <a:rPr lang="en-GB" b="1"/>
                        <a:t>Mejoramiento en el modelo</a:t>
                      </a:r>
                      <a:endParaRPr b="1"/>
                    </a:p>
                  </a:txBody>
                  <a:tcPr marL="91425" marR="91425" marT="91425" marB="91425">
                    <a:solidFill>
                      <a:srgbClr val="F6B26B"/>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GB"/>
                        <a:t>‘Sigmoid’</a:t>
                      </a:r>
                      <a:endParaRPr/>
                    </a:p>
                  </a:txBody>
                  <a:tcPr marL="91425" marR="91425" marT="91425" marB="91425"/>
                </a:tc>
                <a:tc>
                  <a:txBody>
                    <a:bodyPr/>
                    <a:lstStyle/>
                    <a:p>
                      <a:pPr marL="0" lvl="0" indent="0" algn="l" rtl="0">
                        <a:spcBef>
                          <a:spcPts val="0"/>
                        </a:spcBef>
                        <a:spcAft>
                          <a:spcPts val="0"/>
                        </a:spcAft>
                        <a:buNone/>
                      </a:pPr>
                      <a:r>
                        <a:rPr lang="en-GB"/>
                        <a:t>0.2869</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GB"/>
                        <a:t>‘Relu’</a:t>
                      </a:r>
                      <a:endParaRPr/>
                    </a:p>
                  </a:txBody>
                  <a:tcPr marL="91425" marR="91425" marT="91425" marB="91425"/>
                </a:tc>
                <a:tc>
                  <a:txBody>
                    <a:bodyPr/>
                    <a:lstStyle/>
                    <a:p>
                      <a:pPr marL="0" lvl="0" indent="0" algn="l" rtl="0">
                        <a:spcBef>
                          <a:spcPts val="0"/>
                        </a:spcBef>
                        <a:spcAft>
                          <a:spcPts val="0"/>
                        </a:spcAft>
                        <a:buNone/>
                      </a:pPr>
                      <a:r>
                        <a:rPr lang="en-GB"/>
                        <a:t>0.2559</a:t>
                      </a:r>
                      <a:endParaRPr/>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push dir="r"/>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3"/>
                                        </p:tgtEl>
                                        <p:attrNameLst>
                                          <p:attrName>style.visibility</p:attrName>
                                        </p:attrNameLst>
                                      </p:cBhvr>
                                      <p:to>
                                        <p:strVal val="visible"/>
                                      </p:to>
                                    </p:set>
                                    <p:animEffect transition="in" filter="fade">
                                      <p:cBhvr>
                                        <p:cTn id="7" dur="1000"/>
                                        <p:tgtEl>
                                          <p:spTgt spid="21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14"/>
                                        </p:tgtEl>
                                        <p:attrNameLst>
                                          <p:attrName>style.visibility</p:attrName>
                                        </p:attrNameLst>
                                      </p:cBhvr>
                                      <p:to>
                                        <p:strVal val="visible"/>
                                      </p:to>
                                    </p:set>
                                    <p:anim calcmode="lin" valueType="num">
                                      <p:cBhvr additive="base">
                                        <p:cTn id="12" dur="1000"/>
                                        <p:tgtEl>
                                          <p:spTgt spid="214"/>
                                        </p:tgtEl>
                                        <p:attrNameLst>
                                          <p:attrName>ppt_x</p:attrName>
                                        </p:attrNameLst>
                                      </p:cBhvr>
                                      <p:tavLst>
                                        <p:tav tm="0">
                                          <p:val>
                                            <p:strVal val="#ppt_x-1"/>
                                          </p:val>
                                        </p:tav>
                                        <p:tav tm="100000">
                                          <p:val>
                                            <p:strVal val="#ppt_x"/>
                                          </p:val>
                                        </p:tav>
                                      </p:tavLst>
                                    </p:anim>
                                  </p:childTnLst>
                                </p:cTn>
                              </p:par>
                            </p:childTnLst>
                          </p:cTn>
                        </p:par>
                        <p:par>
                          <p:cTn id="13" fill="hold">
                            <p:stCondLst>
                              <p:cond delay="1000"/>
                            </p:stCondLst>
                            <p:childTnLst>
                              <p:par>
                                <p:cTn id="14" presetID="2" presetClass="entr" presetSubtype="2" fill="hold" nodeType="afterEffect">
                                  <p:stCondLst>
                                    <p:cond delay="0"/>
                                  </p:stCondLst>
                                  <p:childTnLst>
                                    <p:set>
                                      <p:cBhvr>
                                        <p:cTn id="15" dur="1" fill="hold">
                                          <p:stCondLst>
                                            <p:cond delay="0"/>
                                          </p:stCondLst>
                                        </p:cTn>
                                        <p:tgtEl>
                                          <p:spTgt spid="215"/>
                                        </p:tgtEl>
                                        <p:attrNameLst>
                                          <p:attrName>style.visibility</p:attrName>
                                        </p:attrNameLst>
                                      </p:cBhvr>
                                      <p:to>
                                        <p:strVal val="visible"/>
                                      </p:to>
                                    </p:set>
                                    <p:anim calcmode="lin" valueType="num">
                                      <p:cBhvr additive="base">
                                        <p:cTn id="16" dur="1000"/>
                                        <p:tgtEl>
                                          <p:spTgt spid="21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5"/>
          <p:cNvSpPr txBox="1">
            <a:spLocks noGrp="1"/>
          </p:cNvSpPr>
          <p:nvPr>
            <p:ph type="title"/>
          </p:nvPr>
        </p:nvSpPr>
        <p:spPr>
          <a:xfrm>
            <a:off x="846075" y="158300"/>
            <a:ext cx="7505700" cy="95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Resultados de 1ª fase </a:t>
            </a:r>
            <a:endParaRPr/>
          </a:p>
        </p:txBody>
      </p:sp>
      <p:pic>
        <p:nvPicPr>
          <p:cNvPr id="221" name="Google Shape;221;p25"/>
          <p:cNvPicPr preferRelativeResize="0"/>
          <p:nvPr/>
        </p:nvPicPr>
        <p:blipFill rotWithShape="1">
          <a:blip r:embed="rId3">
            <a:alphaModFix/>
          </a:blip>
          <a:srcRect l="11240" t="52709" r="41489" b="20407"/>
          <a:stretch/>
        </p:blipFill>
        <p:spPr>
          <a:xfrm>
            <a:off x="1854750" y="677800"/>
            <a:ext cx="5434500" cy="1725375"/>
          </a:xfrm>
          <a:prstGeom prst="rect">
            <a:avLst/>
          </a:prstGeom>
          <a:noFill/>
          <a:ln>
            <a:noFill/>
          </a:ln>
        </p:spPr>
      </p:pic>
      <p:pic>
        <p:nvPicPr>
          <p:cNvPr id="222" name="Google Shape;222;p25"/>
          <p:cNvPicPr preferRelativeResize="0"/>
          <p:nvPr/>
        </p:nvPicPr>
        <p:blipFill rotWithShape="1">
          <a:blip r:embed="rId4">
            <a:alphaModFix/>
          </a:blip>
          <a:srcRect l="13492" t="53961" r="52504" b="9494"/>
          <a:stretch/>
        </p:blipFill>
        <p:spPr>
          <a:xfrm>
            <a:off x="429525" y="2403175"/>
            <a:ext cx="3228575" cy="2503175"/>
          </a:xfrm>
          <a:prstGeom prst="rect">
            <a:avLst/>
          </a:prstGeom>
          <a:noFill/>
          <a:ln>
            <a:noFill/>
          </a:ln>
        </p:spPr>
      </p:pic>
      <p:pic>
        <p:nvPicPr>
          <p:cNvPr id="223" name="Google Shape;223;p25"/>
          <p:cNvPicPr preferRelativeResize="0"/>
          <p:nvPr/>
        </p:nvPicPr>
        <p:blipFill rotWithShape="1">
          <a:blip r:embed="rId5">
            <a:alphaModFix/>
          </a:blip>
          <a:srcRect l="12217" t="49807" r="52408" b="13502"/>
          <a:stretch/>
        </p:blipFill>
        <p:spPr>
          <a:xfrm>
            <a:off x="4198475" y="2318400"/>
            <a:ext cx="3524879" cy="25031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1"/>
                                        </p:tgtEl>
                                        <p:attrNameLst>
                                          <p:attrName>style.visibility</p:attrName>
                                        </p:attrNameLst>
                                      </p:cBhvr>
                                      <p:to>
                                        <p:strVal val="visible"/>
                                      </p:to>
                                    </p:set>
                                    <p:animEffect transition="in" filter="fade">
                                      <p:cBhvr>
                                        <p:cTn id="7" dur="1000"/>
                                        <p:tgtEl>
                                          <p:spTgt spid="22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22"/>
                                        </p:tgtEl>
                                        <p:attrNameLst>
                                          <p:attrName>style.visibility</p:attrName>
                                        </p:attrNameLst>
                                      </p:cBhvr>
                                      <p:to>
                                        <p:strVal val="visible"/>
                                      </p:to>
                                    </p:set>
                                    <p:anim calcmode="lin" valueType="num">
                                      <p:cBhvr additive="base">
                                        <p:cTn id="12" dur="1000"/>
                                        <p:tgtEl>
                                          <p:spTgt spid="222"/>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23"/>
                                        </p:tgtEl>
                                        <p:attrNameLst>
                                          <p:attrName>style.visibility</p:attrName>
                                        </p:attrNameLst>
                                      </p:cBhvr>
                                      <p:to>
                                        <p:strVal val="visible"/>
                                      </p:to>
                                    </p:set>
                                    <p:anim calcmode="lin" valueType="num">
                                      <p:cBhvr additive="base">
                                        <p:cTn id="16" dur="1000"/>
                                        <p:tgtEl>
                                          <p:spTgt spid="2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6"/>
          <p:cNvSpPr txBox="1">
            <a:spLocks noGrp="1"/>
          </p:cNvSpPr>
          <p:nvPr>
            <p:ph type="title"/>
          </p:nvPr>
        </p:nvSpPr>
        <p:spPr>
          <a:xfrm>
            <a:off x="819150" y="4908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Desarrollo 2ª fase</a:t>
            </a:r>
            <a:endParaRPr/>
          </a:p>
        </p:txBody>
      </p:sp>
      <p:pic>
        <p:nvPicPr>
          <p:cNvPr id="229" name="Google Shape;229;p26"/>
          <p:cNvPicPr preferRelativeResize="0"/>
          <p:nvPr/>
        </p:nvPicPr>
        <p:blipFill rotWithShape="1">
          <a:blip r:embed="rId3">
            <a:alphaModFix/>
          </a:blip>
          <a:srcRect l="13439" t="29738" r="18133" b="12717"/>
          <a:stretch/>
        </p:blipFill>
        <p:spPr>
          <a:xfrm>
            <a:off x="1077925" y="1186100"/>
            <a:ext cx="6847949" cy="3599200"/>
          </a:xfrm>
          <a:prstGeom prst="rect">
            <a:avLst/>
          </a:prstGeom>
          <a:noFill/>
          <a:ln>
            <a:noFill/>
          </a:ln>
        </p:spPr>
      </p:pic>
      <p:sp>
        <p:nvSpPr>
          <p:cNvPr id="230" name="Google Shape;230;p26"/>
          <p:cNvSpPr/>
          <p:nvPr/>
        </p:nvSpPr>
        <p:spPr>
          <a:xfrm>
            <a:off x="986575" y="1075250"/>
            <a:ext cx="7138800" cy="3702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7"/>
          <p:cNvSpPr txBox="1">
            <a:spLocks noGrp="1"/>
          </p:cNvSpPr>
          <p:nvPr>
            <p:ph type="title"/>
          </p:nvPr>
        </p:nvSpPr>
        <p:spPr>
          <a:xfrm>
            <a:off x="431175" y="5684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Entrenamiento de la red neuronal </a:t>
            </a:r>
            <a:endParaRPr/>
          </a:p>
        </p:txBody>
      </p:sp>
      <p:graphicFrame>
        <p:nvGraphicFramePr>
          <p:cNvPr id="236" name="Google Shape;236;p27"/>
          <p:cNvGraphicFramePr/>
          <p:nvPr/>
        </p:nvGraphicFramePr>
        <p:xfrm>
          <a:off x="1333525" y="1294150"/>
          <a:ext cx="3000000" cy="3000000"/>
        </p:xfrm>
        <a:graphic>
          <a:graphicData uri="http://schemas.openxmlformats.org/drawingml/2006/table">
            <a:tbl>
              <a:tblPr bandRow="1" bandCol="1">
                <a:noFill/>
                <a:tableStyleId>{23CCC35D-D5AF-4B03-9DAA-06C24821E41E}</a:tableStyleId>
              </a:tblPr>
              <a:tblGrid>
                <a:gridCol w="1214075">
                  <a:extLst>
                    <a:ext uri="{9D8B030D-6E8A-4147-A177-3AD203B41FA5}">
                      <a16:colId xmlns:a16="http://schemas.microsoft.com/office/drawing/2014/main" val="20000"/>
                    </a:ext>
                  </a:extLst>
                </a:gridCol>
                <a:gridCol w="1214075">
                  <a:extLst>
                    <a:ext uri="{9D8B030D-6E8A-4147-A177-3AD203B41FA5}">
                      <a16:colId xmlns:a16="http://schemas.microsoft.com/office/drawing/2014/main" val="20001"/>
                    </a:ext>
                  </a:extLst>
                </a:gridCol>
                <a:gridCol w="1214725">
                  <a:extLst>
                    <a:ext uri="{9D8B030D-6E8A-4147-A177-3AD203B41FA5}">
                      <a16:colId xmlns:a16="http://schemas.microsoft.com/office/drawing/2014/main" val="20002"/>
                    </a:ext>
                  </a:extLst>
                </a:gridCol>
                <a:gridCol w="1214725">
                  <a:extLst>
                    <a:ext uri="{9D8B030D-6E8A-4147-A177-3AD203B41FA5}">
                      <a16:colId xmlns:a16="http://schemas.microsoft.com/office/drawing/2014/main" val="20003"/>
                    </a:ext>
                  </a:extLst>
                </a:gridCol>
                <a:gridCol w="1214725">
                  <a:extLst>
                    <a:ext uri="{9D8B030D-6E8A-4147-A177-3AD203B41FA5}">
                      <a16:colId xmlns:a16="http://schemas.microsoft.com/office/drawing/2014/main" val="20004"/>
                    </a:ext>
                  </a:extLst>
                </a:gridCol>
              </a:tblGrid>
              <a:tr h="328575">
                <a:tc>
                  <a:txBody>
                    <a:bodyPr/>
                    <a:lstStyle/>
                    <a:p>
                      <a:pPr marL="0" lvl="0" indent="0" algn="l" rtl="0">
                        <a:lnSpc>
                          <a:spcPct val="150000"/>
                        </a:lnSpc>
                        <a:spcBef>
                          <a:spcPts val="0"/>
                        </a:spcBef>
                        <a:spcAft>
                          <a:spcPts val="0"/>
                        </a:spcAft>
                        <a:buNone/>
                      </a:pPr>
                      <a:r>
                        <a:rPr lang="en-GB" sz="1200" b="1"/>
                        <a:t>LOSS MAE</a:t>
                      </a:r>
                      <a:endParaRPr sz="1200" b="1"/>
                    </a:p>
                  </a:txBody>
                  <a:tcPr marL="68575" marR="68575" marT="0" marB="0">
                    <a:lnB cap="flat" cmpd="sng">
                      <a:solidFill>
                        <a:srgbClr val="000000"/>
                      </a:solidFill>
                      <a:prstDash val="solid"/>
                      <a:round/>
                      <a:headEnd type="none" w="sm" len="sm"/>
                      <a:tailEnd type="none" w="sm" len="sm"/>
                    </a:lnB>
                    <a:solidFill>
                      <a:srgbClr val="4A86E8"/>
                    </a:solidFill>
                  </a:tcPr>
                </a:tc>
                <a:tc>
                  <a:txBody>
                    <a:bodyPr/>
                    <a:lstStyle/>
                    <a:p>
                      <a:pPr marL="0" lvl="0" indent="0" algn="l" rtl="0">
                        <a:lnSpc>
                          <a:spcPct val="150000"/>
                        </a:lnSpc>
                        <a:spcBef>
                          <a:spcPts val="0"/>
                        </a:spcBef>
                        <a:spcAft>
                          <a:spcPts val="0"/>
                        </a:spcAft>
                        <a:buNone/>
                      </a:pPr>
                      <a:r>
                        <a:rPr lang="en-GB" sz="1200" b="1"/>
                        <a:t>20 neuronas </a:t>
                      </a:r>
                      <a:endParaRPr sz="1200"/>
                    </a:p>
                  </a:txBody>
                  <a:tcPr marL="68575" marR="68575" marT="0" marB="0">
                    <a:lnB w="6350" cap="flat" cmpd="sng">
                      <a:solidFill>
                        <a:srgbClr val="000000"/>
                      </a:solidFill>
                      <a:prstDash val="solid"/>
                      <a:round/>
                      <a:headEnd type="none" w="sm" len="sm"/>
                      <a:tailEnd type="none" w="sm" len="sm"/>
                    </a:lnB>
                    <a:solidFill>
                      <a:srgbClr val="9FC5E8"/>
                    </a:solidFill>
                  </a:tcPr>
                </a:tc>
                <a:tc>
                  <a:txBody>
                    <a:bodyPr/>
                    <a:lstStyle/>
                    <a:p>
                      <a:pPr marL="0" lvl="0" indent="0" algn="l" rtl="0">
                        <a:lnSpc>
                          <a:spcPct val="150000"/>
                        </a:lnSpc>
                        <a:spcBef>
                          <a:spcPts val="0"/>
                        </a:spcBef>
                        <a:spcAft>
                          <a:spcPts val="0"/>
                        </a:spcAft>
                        <a:buNone/>
                      </a:pPr>
                      <a:r>
                        <a:rPr lang="en-GB" sz="1200" b="1"/>
                        <a:t>40 neuronas </a:t>
                      </a:r>
                      <a:endParaRPr sz="1200"/>
                    </a:p>
                  </a:txBody>
                  <a:tcPr marL="68575" marR="68575" marT="0" marB="0">
                    <a:lnB w="6350" cap="flat" cmpd="sng">
                      <a:solidFill>
                        <a:srgbClr val="000000"/>
                      </a:solidFill>
                      <a:prstDash val="solid"/>
                      <a:round/>
                      <a:headEnd type="none" w="sm" len="sm"/>
                      <a:tailEnd type="none" w="sm" len="sm"/>
                    </a:lnB>
                    <a:solidFill>
                      <a:srgbClr val="9FC5E8"/>
                    </a:solidFill>
                  </a:tcPr>
                </a:tc>
                <a:tc>
                  <a:txBody>
                    <a:bodyPr/>
                    <a:lstStyle/>
                    <a:p>
                      <a:pPr marL="0" lvl="0" indent="0" algn="l" rtl="0">
                        <a:lnSpc>
                          <a:spcPct val="150000"/>
                        </a:lnSpc>
                        <a:spcBef>
                          <a:spcPts val="0"/>
                        </a:spcBef>
                        <a:spcAft>
                          <a:spcPts val="0"/>
                        </a:spcAft>
                        <a:buNone/>
                      </a:pPr>
                      <a:r>
                        <a:rPr lang="en-GB" sz="1200" b="1"/>
                        <a:t>80 neuronas</a:t>
                      </a:r>
                      <a:endParaRPr sz="1200"/>
                    </a:p>
                  </a:txBody>
                  <a:tcPr marL="68575" marR="68575" marT="0" marB="0">
                    <a:lnB w="6350" cap="flat" cmpd="sng">
                      <a:solidFill>
                        <a:srgbClr val="000000"/>
                      </a:solidFill>
                      <a:prstDash val="solid"/>
                      <a:round/>
                      <a:headEnd type="none" w="sm" len="sm"/>
                      <a:tailEnd type="none" w="sm" len="sm"/>
                    </a:lnB>
                    <a:solidFill>
                      <a:srgbClr val="9FC5E8"/>
                    </a:solidFill>
                  </a:tcPr>
                </a:tc>
                <a:tc>
                  <a:txBody>
                    <a:bodyPr/>
                    <a:lstStyle/>
                    <a:p>
                      <a:pPr marL="0" lvl="0" indent="0" algn="l" rtl="0">
                        <a:lnSpc>
                          <a:spcPct val="150000"/>
                        </a:lnSpc>
                        <a:spcBef>
                          <a:spcPts val="0"/>
                        </a:spcBef>
                        <a:spcAft>
                          <a:spcPts val="0"/>
                        </a:spcAft>
                        <a:buNone/>
                      </a:pPr>
                      <a:r>
                        <a:rPr lang="en-GB" sz="1200" b="1"/>
                        <a:t>120 neuronas</a:t>
                      </a:r>
                      <a:endParaRPr sz="1200"/>
                    </a:p>
                  </a:txBody>
                  <a:tcPr marL="68575" marR="68575" marT="0" marB="0">
                    <a:lnB w="6350" cap="flat" cmpd="sng">
                      <a:solidFill>
                        <a:srgbClr val="000000"/>
                      </a:solidFill>
                      <a:prstDash val="solid"/>
                      <a:round/>
                      <a:headEnd type="none" w="sm" len="sm"/>
                      <a:tailEnd type="none" w="sm" len="sm"/>
                    </a:lnB>
                    <a:solidFill>
                      <a:srgbClr val="9FC5E8"/>
                    </a:solidFill>
                  </a:tcPr>
                </a:tc>
                <a:extLst>
                  <a:ext uri="{0D108BD9-81ED-4DB2-BD59-A6C34878D82A}">
                    <a16:rowId xmlns:a16="http://schemas.microsoft.com/office/drawing/2014/main" val="10000"/>
                  </a:ext>
                </a:extLst>
              </a:tr>
              <a:tr h="328575">
                <a:tc>
                  <a:txBody>
                    <a:bodyPr/>
                    <a:lstStyle/>
                    <a:p>
                      <a:pPr marL="0" lvl="0" indent="0" algn="l" rtl="0">
                        <a:lnSpc>
                          <a:spcPct val="150000"/>
                        </a:lnSpc>
                        <a:spcBef>
                          <a:spcPts val="0"/>
                        </a:spcBef>
                        <a:spcAft>
                          <a:spcPts val="0"/>
                        </a:spcAft>
                        <a:buNone/>
                      </a:pPr>
                      <a:r>
                        <a:rPr lang="en-GB" sz="1200" b="1"/>
                        <a:t>2 Capas</a:t>
                      </a:r>
                      <a:endParaRPr sz="1200"/>
                    </a:p>
                  </a:txBody>
                  <a:tcPr marL="68575" marR="68575" marT="0" marB="0">
                    <a:lnR w="6350" cap="flat" cmpd="sng">
                      <a:solidFill>
                        <a:srgbClr val="000000"/>
                      </a:solidFill>
                      <a:prstDash val="solid"/>
                      <a:round/>
                      <a:headEnd type="none" w="sm" len="sm"/>
                      <a:tailEnd type="none" w="sm" len="sm"/>
                    </a:lnR>
                    <a:lnT cap="flat" cmpd="sng">
                      <a:solidFill>
                        <a:srgbClr val="000000"/>
                      </a:solidFill>
                      <a:prstDash val="solid"/>
                      <a:round/>
                      <a:headEnd type="none" w="sm" len="sm"/>
                      <a:tailEnd type="none" w="sm" len="sm"/>
                    </a:lnT>
                    <a:solidFill>
                      <a:srgbClr val="B4A7D6"/>
                    </a:solidFill>
                  </a:tcPr>
                </a:tc>
                <a:tc>
                  <a:txBody>
                    <a:bodyPr/>
                    <a:lstStyle/>
                    <a:p>
                      <a:pPr marL="0" lvl="0" indent="0" algn="ctr" rtl="0">
                        <a:lnSpc>
                          <a:spcPct val="150000"/>
                        </a:lnSpc>
                        <a:spcBef>
                          <a:spcPts val="0"/>
                        </a:spcBef>
                        <a:spcAft>
                          <a:spcPts val="0"/>
                        </a:spcAft>
                        <a:buNone/>
                      </a:pPr>
                      <a:r>
                        <a:rPr lang="en-GB" sz="1200"/>
                        <a:t>1.5280</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1.3440</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0.6297</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0.5777</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28575">
                <a:tc>
                  <a:txBody>
                    <a:bodyPr/>
                    <a:lstStyle/>
                    <a:p>
                      <a:pPr marL="0" lvl="0" indent="0" algn="l" rtl="0">
                        <a:lnSpc>
                          <a:spcPct val="150000"/>
                        </a:lnSpc>
                        <a:spcBef>
                          <a:spcPts val="0"/>
                        </a:spcBef>
                        <a:spcAft>
                          <a:spcPts val="0"/>
                        </a:spcAft>
                        <a:buNone/>
                      </a:pPr>
                      <a:r>
                        <a:rPr lang="en-GB" sz="1200" b="1"/>
                        <a:t>3 Capas </a:t>
                      </a:r>
                      <a:endParaRPr sz="1200"/>
                    </a:p>
                  </a:txBody>
                  <a:tcPr marL="68575" marR="68575" marT="0" marB="0">
                    <a:lnR w="6350" cap="flat" cmpd="sng">
                      <a:solidFill>
                        <a:srgbClr val="000000"/>
                      </a:solidFill>
                      <a:prstDash val="solid"/>
                      <a:round/>
                      <a:headEnd type="none" w="sm" len="sm"/>
                      <a:tailEnd type="none" w="sm" len="sm"/>
                    </a:lnR>
                    <a:lnB cap="flat" cmpd="sng">
                      <a:solidFill>
                        <a:srgbClr val="000000"/>
                      </a:solidFill>
                      <a:prstDash val="solid"/>
                      <a:round/>
                      <a:headEnd type="none" w="sm" len="sm"/>
                      <a:tailEnd type="none" w="sm" len="sm"/>
                    </a:lnB>
                    <a:solidFill>
                      <a:srgbClr val="B4A7D6"/>
                    </a:solidFill>
                  </a:tcPr>
                </a:tc>
                <a:tc>
                  <a:txBody>
                    <a:bodyPr/>
                    <a:lstStyle/>
                    <a:p>
                      <a:pPr marL="0" lvl="0" indent="0" algn="ctr" rtl="0">
                        <a:lnSpc>
                          <a:spcPct val="150000"/>
                        </a:lnSpc>
                        <a:spcBef>
                          <a:spcPts val="0"/>
                        </a:spcBef>
                        <a:spcAft>
                          <a:spcPts val="0"/>
                        </a:spcAft>
                        <a:buNone/>
                      </a:pPr>
                      <a:r>
                        <a:rPr lang="en-GB" sz="1200"/>
                        <a:t>1.5280</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1.3440</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0.5758</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0.4941</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28575">
                <a:tc>
                  <a:txBody>
                    <a:bodyPr/>
                    <a:lstStyle/>
                    <a:p>
                      <a:pPr marL="0" lvl="0" indent="0" algn="l" rtl="0">
                        <a:lnSpc>
                          <a:spcPct val="150000"/>
                        </a:lnSpc>
                        <a:spcBef>
                          <a:spcPts val="0"/>
                        </a:spcBef>
                        <a:spcAft>
                          <a:spcPts val="0"/>
                        </a:spcAft>
                        <a:buNone/>
                      </a:pPr>
                      <a:r>
                        <a:rPr lang="en-GB" sz="1200" b="1"/>
                        <a:t>4 Capas </a:t>
                      </a:r>
                      <a:endParaRPr sz="1200"/>
                    </a:p>
                  </a:txBody>
                  <a:tcPr marL="68575" marR="68575" marT="0" marB="0">
                    <a:lnR w="6350" cap="flat" cmpd="sng">
                      <a:solidFill>
                        <a:srgbClr val="000000"/>
                      </a:solidFill>
                      <a:prstDash val="solid"/>
                      <a:round/>
                      <a:headEnd type="none" w="sm" len="sm"/>
                      <a:tailEnd type="none" w="sm" len="sm"/>
                    </a:lnR>
                    <a:lnT cap="flat" cmpd="sng">
                      <a:solidFill>
                        <a:srgbClr val="000000"/>
                      </a:solidFill>
                      <a:prstDash val="solid"/>
                      <a:round/>
                      <a:headEnd type="none" w="sm" len="sm"/>
                      <a:tailEnd type="none" w="sm" len="sm"/>
                    </a:lnT>
                    <a:solidFill>
                      <a:srgbClr val="B4A7D6"/>
                    </a:solidFill>
                  </a:tcPr>
                </a:tc>
                <a:tc>
                  <a:txBody>
                    <a:bodyPr/>
                    <a:lstStyle/>
                    <a:p>
                      <a:pPr marL="0" lvl="0" indent="0" algn="ctr" rtl="0">
                        <a:lnSpc>
                          <a:spcPct val="150000"/>
                        </a:lnSpc>
                        <a:spcBef>
                          <a:spcPts val="0"/>
                        </a:spcBef>
                        <a:spcAft>
                          <a:spcPts val="0"/>
                        </a:spcAft>
                        <a:buNone/>
                      </a:pPr>
                      <a:r>
                        <a:rPr lang="en-GB" sz="1200"/>
                        <a:t>1.5280</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1.3440</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0.5452</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0.4775</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28575">
                <a:tc>
                  <a:txBody>
                    <a:bodyPr/>
                    <a:lstStyle/>
                    <a:p>
                      <a:pPr marL="0" lvl="0" indent="0" algn="l" rtl="0">
                        <a:lnSpc>
                          <a:spcPct val="150000"/>
                        </a:lnSpc>
                        <a:spcBef>
                          <a:spcPts val="0"/>
                        </a:spcBef>
                        <a:spcAft>
                          <a:spcPts val="0"/>
                        </a:spcAft>
                        <a:buNone/>
                      </a:pPr>
                      <a:r>
                        <a:rPr lang="en-GB" sz="1200" b="1"/>
                        <a:t>8 Capas</a:t>
                      </a:r>
                      <a:endParaRPr sz="1200"/>
                    </a:p>
                  </a:txBody>
                  <a:tcPr marL="68575" marR="68575" marT="0" marB="0">
                    <a:lnR w="6350" cap="flat" cmpd="sng">
                      <a:solidFill>
                        <a:srgbClr val="000000"/>
                      </a:solidFill>
                      <a:prstDash val="solid"/>
                      <a:round/>
                      <a:headEnd type="none" w="sm" len="sm"/>
                      <a:tailEnd type="none" w="sm" len="sm"/>
                    </a:lnR>
                    <a:solidFill>
                      <a:srgbClr val="B4A7D6"/>
                    </a:solidFill>
                  </a:tcPr>
                </a:tc>
                <a:tc>
                  <a:txBody>
                    <a:bodyPr/>
                    <a:lstStyle/>
                    <a:p>
                      <a:pPr marL="0" lvl="0" indent="0" algn="ctr" rtl="0">
                        <a:lnSpc>
                          <a:spcPct val="150000"/>
                        </a:lnSpc>
                        <a:spcBef>
                          <a:spcPts val="0"/>
                        </a:spcBef>
                        <a:spcAft>
                          <a:spcPts val="0"/>
                        </a:spcAft>
                        <a:buNone/>
                      </a:pPr>
                      <a:r>
                        <a:rPr lang="en-GB" sz="1200"/>
                        <a:t>1.5280</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1.3440</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0.5299</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GB" sz="1200"/>
                        <a:t>0.4544</a:t>
                      </a:r>
                      <a:endParaRPr sz="1200"/>
                    </a:p>
                  </a:txBody>
                  <a:tcPr marL="68575" marR="68575" marT="0" marB="0">
                    <a:lnL w="6350" cap="flat" cmpd="sng">
                      <a:solidFill>
                        <a:srgbClr val="000000"/>
                      </a:solidFill>
                      <a:prstDash val="solid"/>
                      <a:round/>
                      <a:headEnd type="none" w="sm" len="sm"/>
                      <a:tailEnd type="none" w="sm" len="sm"/>
                    </a:lnL>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237" name="Google Shape;237;p27"/>
          <p:cNvGraphicFramePr/>
          <p:nvPr/>
        </p:nvGraphicFramePr>
        <p:xfrm>
          <a:off x="2451750" y="3254675"/>
          <a:ext cx="3000000" cy="3000000"/>
        </p:xfrm>
        <a:graphic>
          <a:graphicData uri="http://schemas.openxmlformats.org/drawingml/2006/table">
            <a:tbl>
              <a:tblPr>
                <a:noFill/>
                <a:tableStyleId>{A9ABDA8C-BDAB-478A-9C28-235CB2C0CE04}</a:tableStyleId>
              </a:tblPr>
              <a:tblGrid>
                <a:gridCol w="1238850">
                  <a:extLst>
                    <a:ext uri="{9D8B030D-6E8A-4147-A177-3AD203B41FA5}">
                      <a16:colId xmlns:a16="http://schemas.microsoft.com/office/drawing/2014/main" val="20000"/>
                    </a:ext>
                  </a:extLst>
                </a:gridCol>
                <a:gridCol w="3001625">
                  <a:extLst>
                    <a:ext uri="{9D8B030D-6E8A-4147-A177-3AD203B41FA5}">
                      <a16:colId xmlns:a16="http://schemas.microsoft.com/office/drawing/2014/main" val="20001"/>
                    </a:ext>
                  </a:extLst>
                </a:gridCol>
              </a:tblGrid>
              <a:tr h="513250">
                <a:tc>
                  <a:txBody>
                    <a:bodyPr/>
                    <a:lstStyle/>
                    <a:p>
                      <a:pPr marL="0" lvl="0" indent="0" algn="l" rtl="0">
                        <a:spcBef>
                          <a:spcPts val="0"/>
                        </a:spcBef>
                        <a:spcAft>
                          <a:spcPts val="0"/>
                        </a:spcAft>
                        <a:buNone/>
                      </a:pPr>
                      <a:r>
                        <a:rPr lang="en-GB" b="1"/>
                        <a:t>Función de Activación</a:t>
                      </a:r>
                      <a:endParaRPr b="1"/>
                    </a:p>
                  </a:txBody>
                  <a:tcPr marL="91425" marR="91425" marT="91425" marB="91425">
                    <a:solidFill>
                      <a:srgbClr val="FFD966"/>
                    </a:solidFill>
                  </a:tcPr>
                </a:tc>
                <a:tc>
                  <a:txBody>
                    <a:bodyPr/>
                    <a:lstStyle/>
                    <a:p>
                      <a:pPr marL="0" lvl="0" indent="0" algn="l" rtl="0">
                        <a:spcBef>
                          <a:spcPts val="0"/>
                        </a:spcBef>
                        <a:spcAft>
                          <a:spcPts val="0"/>
                        </a:spcAft>
                        <a:buNone/>
                      </a:pPr>
                      <a:r>
                        <a:rPr lang="en-GB" b="1"/>
                        <a:t>Mejoramiento en el modelo</a:t>
                      </a:r>
                      <a:endParaRPr b="1"/>
                    </a:p>
                  </a:txBody>
                  <a:tcPr marL="91425" marR="91425" marT="91425" marB="91425">
                    <a:solidFill>
                      <a:srgbClr val="FFD966"/>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GB"/>
                        <a:t>‘Sigmoid’</a:t>
                      </a:r>
                      <a:endParaRPr/>
                    </a:p>
                  </a:txBody>
                  <a:tcPr marL="91425" marR="91425" marT="91425" marB="91425"/>
                </a:tc>
                <a:tc>
                  <a:txBody>
                    <a:bodyPr/>
                    <a:lstStyle/>
                    <a:p>
                      <a:pPr marL="0" lvl="0" indent="0" algn="l" rtl="0">
                        <a:spcBef>
                          <a:spcPts val="0"/>
                        </a:spcBef>
                        <a:spcAft>
                          <a:spcPts val="0"/>
                        </a:spcAft>
                        <a:buNone/>
                      </a:pPr>
                      <a:r>
                        <a:rPr lang="en-GB"/>
                        <a:t>1.2855</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GB"/>
                        <a:t>‘Relu’</a:t>
                      </a:r>
                      <a:endParaRPr/>
                    </a:p>
                  </a:txBody>
                  <a:tcPr marL="91425" marR="91425" marT="91425" marB="91425"/>
                </a:tc>
                <a:tc>
                  <a:txBody>
                    <a:bodyPr/>
                    <a:lstStyle/>
                    <a:p>
                      <a:pPr marL="0" lvl="0" indent="0" algn="l" rtl="0">
                        <a:spcBef>
                          <a:spcPts val="0"/>
                        </a:spcBef>
                        <a:spcAft>
                          <a:spcPts val="0"/>
                        </a:spcAft>
                        <a:buNone/>
                      </a:pPr>
                      <a:r>
                        <a:rPr lang="en-GB"/>
                        <a:t>0.4544</a:t>
                      </a:r>
                      <a:endParaRPr/>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push dir="r"/>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8"/>
          <p:cNvSpPr txBox="1">
            <a:spLocks noGrp="1"/>
          </p:cNvSpPr>
          <p:nvPr>
            <p:ph type="title"/>
          </p:nvPr>
        </p:nvSpPr>
        <p:spPr>
          <a:xfrm>
            <a:off x="451700" y="2802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Modelo de entrenamiento</a:t>
            </a:r>
            <a:endParaRPr/>
          </a:p>
        </p:txBody>
      </p:sp>
      <p:pic>
        <p:nvPicPr>
          <p:cNvPr id="243" name="Google Shape;243;p28"/>
          <p:cNvPicPr preferRelativeResize="0"/>
          <p:nvPr/>
        </p:nvPicPr>
        <p:blipFill rotWithShape="1">
          <a:blip r:embed="rId3">
            <a:alphaModFix/>
          </a:blip>
          <a:srcRect l="13159" t="40689" r="41833" b="8777"/>
          <a:stretch/>
        </p:blipFill>
        <p:spPr>
          <a:xfrm>
            <a:off x="451700" y="1309650"/>
            <a:ext cx="3743325" cy="2619375"/>
          </a:xfrm>
          <a:prstGeom prst="rect">
            <a:avLst/>
          </a:prstGeom>
          <a:noFill/>
          <a:ln>
            <a:noFill/>
          </a:ln>
        </p:spPr>
      </p:pic>
      <p:pic>
        <p:nvPicPr>
          <p:cNvPr id="244" name="Google Shape;244;p28"/>
          <p:cNvPicPr preferRelativeResize="0"/>
          <p:nvPr/>
        </p:nvPicPr>
        <p:blipFill rotWithShape="1">
          <a:blip r:embed="rId4">
            <a:alphaModFix/>
          </a:blip>
          <a:srcRect l="14004" t="44765" r="53546" b="19391"/>
          <a:stretch/>
        </p:blipFill>
        <p:spPr>
          <a:xfrm>
            <a:off x="4923850" y="730450"/>
            <a:ext cx="3105150" cy="2143125"/>
          </a:xfrm>
          <a:prstGeom prst="rect">
            <a:avLst/>
          </a:prstGeom>
          <a:noFill/>
          <a:ln>
            <a:noFill/>
          </a:ln>
        </p:spPr>
      </p:pic>
      <p:pic>
        <p:nvPicPr>
          <p:cNvPr id="245" name="Google Shape;245;p28"/>
          <p:cNvPicPr preferRelativeResize="0"/>
          <p:nvPr/>
        </p:nvPicPr>
        <p:blipFill rotWithShape="1">
          <a:blip r:embed="rId5">
            <a:alphaModFix/>
          </a:blip>
          <a:srcRect l="14154" t="39874" r="53718" b="25372"/>
          <a:stretch/>
        </p:blipFill>
        <p:spPr>
          <a:xfrm>
            <a:off x="4923850" y="2873571"/>
            <a:ext cx="3105150" cy="207320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9"/>
          <p:cNvSpPr txBox="1">
            <a:spLocks noGrp="1"/>
          </p:cNvSpPr>
          <p:nvPr>
            <p:ph type="title"/>
          </p:nvPr>
        </p:nvSpPr>
        <p:spPr>
          <a:xfrm>
            <a:off x="464425" y="30242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Resultados </a:t>
            </a:r>
            <a:endParaRPr/>
          </a:p>
        </p:txBody>
      </p:sp>
      <p:pic>
        <p:nvPicPr>
          <p:cNvPr id="251" name="Google Shape;251;p29"/>
          <p:cNvPicPr preferRelativeResize="0"/>
          <p:nvPr/>
        </p:nvPicPr>
        <p:blipFill rotWithShape="1">
          <a:blip r:embed="rId3">
            <a:alphaModFix/>
          </a:blip>
          <a:srcRect l="14013" t="28459" r="24470"/>
          <a:stretch/>
        </p:blipFill>
        <p:spPr>
          <a:xfrm>
            <a:off x="285425" y="932750"/>
            <a:ext cx="4968926" cy="3601075"/>
          </a:xfrm>
          <a:prstGeom prst="rect">
            <a:avLst/>
          </a:prstGeom>
          <a:noFill/>
          <a:ln>
            <a:noFill/>
          </a:ln>
        </p:spPr>
      </p:pic>
      <p:pic>
        <p:nvPicPr>
          <p:cNvPr id="252" name="Google Shape;252;p29"/>
          <p:cNvPicPr preferRelativeResize="0"/>
          <p:nvPr/>
        </p:nvPicPr>
        <p:blipFill rotWithShape="1">
          <a:blip r:embed="rId3">
            <a:alphaModFix/>
          </a:blip>
          <a:srcRect l="75615" t="28459" r="13818"/>
          <a:stretch/>
        </p:blipFill>
        <p:spPr>
          <a:xfrm>
            <a:off x="5974875" y="461625"/>
            <a:ext cx="1352400" cy="42606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0"/>
          <p:cNvSpPr txBox="1">
            <a:spLocks noGrp="1"/>
          </p:cNvSpPr>
          <p:nvPr>
            <p:ph type="title"/>
          </p:nvPr>
        </p:nvSpPr>
        <p:spPr>
          <a:xfrm>
            <a:off x="819150" y="4022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Tabla comparativa de Resultados </a:t>
            </a:r>
            <a:endParaRPr/>
          </a:p>
        </p:txBody>
      </p:sp>
      <p:graphicFrame>
        <p:nvGraphicFramePr>
          <p:cNvPr id="258" name="Google Shape;258;p30"/>
          <p:cNvGraphicFramePr/>
          <p:nvPr/>
        </p:nvGraphicFramePr>
        <p:xfrm>
          <a:off x="675350" y="1786950"/>
          <a:ext cx="3000000" cy="3000000"/>
        </p:xfrm>
        <a:graphic>
          <a:graphicData uri="http://schemas.openxmlformats.org/drawingml/2006/table">
            <a:tbl>
              <a:tblPr>
                <a:noFill/>
                <a:tableStyleId>{A9ABDA8C-BDAB-478A-9C28-235CB2C0CE04}</a:tableStyleId>
              </a:tblPr>
              <a:tblGrid>
                <a:gridCol w="3924350">
                  <a:extLst>
                    <a:ext uri="{9D8B030D-6E8A-4147-A177-3AD203B41FA5}">
                      <a16:colId xmlns:a16="http://schemas.microsoft.com/office/drawing/2014/main" val="20000"/>
                    </a:ext>
                  </a:extLst>
                </a:gridCol>
                <a:gridCol w="3924350">
                  <a:extLst>
                    <a:ext uri="{9D8B030D-6E8A-4147-A177-3AD203B41FA5}">
                      <a16:colId xmlns:a16="http://schemas.microsoft.com/office/drawing/2014/main" val="20001"/>
                    </a:ext>
                  </a:extLst>
                </a:gridCol>
              </a:tblGrid>
              <a:tr h="522650">
                <a:tc>
                  <a:txBody>
                    <a:bodyPr/>
                    <a:lstStyle/>
                    <a:p>
                      <a:pPr marL="0" lvl="0" indent="0" algn="l" rtl="0">
                        <a:spcBef>
                          <a:spcPts val="0"/>
                        </a:spcBef>
                        <a:spcAft>
                          <a:spcPts val="0"/>
                        </a:spcAft>
                        <a:buNone/>
                      </a:pPr>
                      <a:r>
                        <a:rPr lang="en-GB" b="1">
                          <a:solidFill>
                            <a:srgbClr val="FFFFFF"/>
                          </a:solidFill>
                        </a:rPr>
                        <a:t>1ª Fase</a:t>
                      </a:r>
                      <a:endParaRPr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A61C00"/>
                    </a:solidFill>
                  </a:tcPr>
                </a:tc>
                <a:tc>
                  <a:txBody>
                    <a:bodyPr/>
                    <a:lstStyle/>
                    <a:p>
                      <a:pPr marL="0" lvl="0" indent="0" algn="l" rtl="0">
                        <a:spcBef>
                          <a:spcPts val="0"/>
                        </a:spcBef>
                        <a:spcAft>
                          <a:spcPts val="0"/>
                        </a:spcAft>
                        <a:buNone/>
                      </a:pPr>
                      <a:r>
                        <a:rPr lang="en-GB" b="1">
                          <a:solidFill>
                            <a:srgbClr val="FFFFFF"/>
                          </a:solidFill>
                        </a:rPr>
                        <a:t>2ª Fase</a:t>
                      </a:r>
                      <a:endParaRPr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A61C00"/>
                    </a:solidFill>
                  </a:tcPr>
                </a:tc>
                <a:extLst>
                  <a:ext uri="{0D108BD9-81ED-4DB2-BD59-A6C34878D82A}">
                    <a16:rowId xmlns:a16="http://schemas.microsoft.com/office/drawing/2014/main" val="10000"/>
                  </a:ext>
                </a:extLst>
              </a:tr>
              <a:tr h="522650">
                <a:tc>
                  <a:txBody>
                    <a:bodyPr/>
                    <a:lstStyle/>
                    <a:p>
                      <a:pPr marL="0" lvl="0" indent="0" algn="l" rtl="0">
                        <a:spcBef>
                          <a:spcPts val="0"/>
                        </a:spcBef>
                        <a:spcAft>
                          <a:spcPts val="0"/>
                        </a:spcAft>
                        <a:buNone/>
                      </a:pPr>
                      <a:r>
                        <a:rPr lang="en-GB"/>
                        <a:t>Accuracy de entrenamiento: </a:t>
                      </a:r>
                      <a:r>
                        <a:rPr lang="en-GB" b="1"/>
                        <a:t>75%</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r>
                        <a:rPr lang="en-GB"/>
                        <a:t>Accuracy de entrenamiento: </a:t>
                      </a:r>
                      <a:r>
                        <a:rPr lang="en-GB" b="1"/>
                        <a:t>65%</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r h="522650">
                <a:tc>
                  <a:txBody>
                    <a:bodyPr/>
                    <a:lstStyle/>
                    <a:p>
                      <a:pPr marL="0" lvl="0" indent="0" algn="l" rtl="0">
                        <a:spcBef>
                          <a:spcPts val="0"/>
                        </a:spcBef>
                        <a:spcAft>
                          <a:spcPts val="0"/>
                        </a:spcAft>
                        <a:buNone/>
                      </a:pPr>
                      <a:r>
                        <a:rPr lang="en-GB"/>
                        <a:t>Test Score: </a:t>
                      </a:r>
                      <a:r>
                        <a:rPr lang="en-GB" b="1"/>
                        <a:t>7%</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D9EAD3"/>
                    </a:solidFill>
                  </a:tcPr>
                </a:tc>
                <a:tc>
                  <a:txBody>
                    <a:bodyPr/>
                    <a:lstStyle/>
                    <a:p>
                      <a:pPr marL="0" lvl="0" indent="0" algn="l" rtl="0">
                        <a:spcBef>
                          <a:spcPts val="0"/>
                        </a:spcBef>
                        <a:spcAft>
                          <a:spcPts val="0"/>
                        </a:spcAft>
                        <a:buNone/>
                      </a:pPr>
                      <a:r>
                        <a:rPr lang="en-GB"/>
                        <a:t>Test Score: </a:t>
                      </a:r>
                      <a:r>
                        <a:rPr lang="en-GB" b="1"/>
                        <a:t>40%</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D9EAD3"/>
                    </a:solidFill>
                  </a:tcPr>
                </a:tc>
                <a:extLst>
                  <a:ext uri="{0D108BD9-81ED-4DB2-BD59-A6C34878D82A}">
                    <a16:rowId xmlns:a16="http://schemas.microsoft.com/office/drawing/2014/main" val="10002"/>
                  </a:ext>
                </a:extLst>
              </a:tr>
              <a:tr h="522650">
                <a:tc>
                  <a:txBody>
                    <a:bodyPr/>
                    <a:lstStyle/>
                    <a:p>
                      <a:pPr marL="0" lvl="0" indent="0" algn="l" rtl="0">
                        <a:spcBef>
                          <a:spcPts val="0"/>
                        </a:spcBef>
                        <a:spcAft>
                          <a:spcPts val="0"/>
                        </a:spcAft>
                        <a:buNone/>
                      </a:pPr>
                      <a:r>
                        <a:rPr lang="en-GB"/>
                        <a:t>Test Accuracy: </a:t>
                      </a:r>
                      <a:r>
                        <a:rPr lang="en-GB" b="1"/>
                        <a:t>23%</a:t>
                      </a:r>
                      <a:endParaRPr b="1"/>
                    </a:p>
                  </a:txBody>
                  <a:tcPr marL="91425" marR="91425" marT="91425" marB="91425">
                    <a:lnT w="9525" cap="flat" cmpd="sng">
                      <a:solidFill>
                        <a:srgbClr val="9E9E9E"/>
                      </a:solidFill>
                      <a:prstDash val="solid"/>
                      <a:round/>
                      <a:headEnd type="none" w="sm" len="sm"/>
                      <a:tailEnd type="none" w="sm" len="sm"/>
                    </a:lnT>
                    <a:solidFill>
                      <a:srgbClr val="C9DAF8"/>
                    </a:solidFill>
                  </a:tcPr>
                </a:tc>
                <a:tc>
                  <a:txBody>
                    <a:bodyPr/>
                    <a:lstStyle/>
                    <a:p>
                      <a:pPr marL="0" lvl="0" indent="0" algn="l" rtl="0">
                        <a:spcBef>
                          <a:spcPts val="0"/>
                        </a:spcBef>
                        <a:spcAft>
                          <a:spcPts val="0"/>
                        </a:spcAft>
                        <a:buNone/>
                      </a:pPr>
                      <a:r>
                        <a:rPr lang="en-GB"/>
                        <a:t>Test Accuracy: </a:t>
                      </a:r>
                      <a:r>
                        <a:rPr lang="en-GB" b="1"/>
                        <a:t>46%</a:t>
                      </a:r>
                      <a:endParaRPr b="1"/>
                    </a:p>
                  </a:txBody>
                  <a:tcPr marL="91425" marR="91425" marT="91425" marB="91425">
                    <a:lnT w="9525" cap="flat" cmpd="sng">
                      <a:solidFill>
                        <a:srgbClr val="9E9E9E"/>
                      </a:solidFill>
                      <a:prstDash val="solid"/>
                      <a:round/>
                      <a:headEnd type="none" w="sm" len="sm"/>
                      <a:tailEnd type="none" w="sm" len="sm"/>
                    </a:lnT>
                    <a:solidFill>
                      <a:srgbClr val="C9DAF8"/>
                    </a:solidFill>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Conclusiones</a:t>
            </a:r>
            <a:endParaRPr/>
          </a:p>
        </p:txBody>
      </p:sp>
      <p:sp>
        <p:nvSpPr>
          <p:cNvPr id="264" name="Google Shape;264;p31"/>
          <p:cNvSpPr txBox="1">
            <a:spLocks noGrp="1"/>
          </p:cNvSpPr>
          <p:nvPr>
            <p:ph type="body" idx="1"/>
          </p:nvPr>
        </p:nvSpPr>
        <p:spPr>
          <a:xfrm>
            <a:off x="697200" y="1414300"/>
            <a:ext cx="7749600" cy="2448000"/>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1200"/>
              </a:spcBef>
              <a:spcAft>
                <a:spcPts val="0"/>
              </a:spcAft>
              <a:buSzPts val="1400"/>
              <a:buChar char="❖"/>
            </a:pPr>
            <a:r>
              <a:rPr lang="en-GB" sz="1400">
                <a:solidFill>
                  <a:srgbClr val="000000"/>
                </a:solidFill>
                <a:latin typeface="Arial"/>
                <a:ea typeface="Arial"/>
                <a:cs typeface="Arial"/>
                <a:sym typeface="Arial"/>
              </a:rPr>
              <a:t>Se logró con éxito la realización de una metodología de entrenamiento de emociones que tiene un </a:t>
            </a:r>
            <a:r>
              <a:rPr lang="en-GB" sz="1400" b="1">
                <a:solidFill>
                  <a:srgbClr val="000000"/>
                </a:solidFill>
                <a:latin typeface="Arial"/>
                <a:ea typeface="Arial"/>
                <a:cs typeface="Arial"/>
                <a:sym typeface="Arial"/>
              </a:rPr>
              <a:t>buen funcionamiento</a:t>
            </a:r>
            <a:r>
              <a:rPr lang="en-GB" sz="1400">
                <a:solidFill>
                  <a:srgbClr val="000000"/>
                </a:solidFill>
                <a:latin typeface="Arial"/>
                <a:ea typeface="Arial"/>
                <a:cs typeface="Arial"/>
                <a:sym typeface="Arial"/>
              </a:rPr>
              <a:t> como modelo para ser utilizado en futuros proyectos.</a:t>
            </a:r>
            <a:endParaRPr sz="1400">
              <a:solidFill>
                <a:srgbClr val="000000"/>
              </a:solidFill>
              <a:latin typeface="Arial"/>
              <a:ea typeface="Arial"/>
              <a:cs typeface="Arial"/>
              <a:sym typeface="Arial"/>
            </a:endParaRPr>
          </a:p>
          <a:p>
            <a:pPr marL="457200" lvl="0" indent="-317500" algn="just" rtl="0">
              <a:lnSpc>
                <a:spcPct val="150000"/>
              </a:lnSpc>
              <a:spcBef>
                <a:spcPts val="1200"/>
              </a:spcBef>
              <a:spcAft>
                <a:spcPts val="0"/>
              </a:spcAft>
              <a:buSzPts val="1400"/>
              <a:buChar char="❖"/>
            </a:pPr>
            <a:r>
              <a:rPr lang="en-GB" sz="1400">
                <a:solidFill>
                  <a:srgbClr val="000000"/>
                </a:solidFill>
                <a:latin typeface="Arial"/>
                <a:ea typeface="Arial"/>
                <a:cs typeface="Arial"/>
                <a:sym typeface="Arial"/>
              </a:rPr>
              <a:t>Conjunto de datos con una </a:t>
            </a:r>
            <a:r>
              <a:rPr lang="en-GB" sz="1400" b="1">
                <a:solidFill>
                  <a:srgbClr val="000000"/>
                </a:solidFill>
                <a:latin typeface="Arial"/>
                <a:ea typeface="Arial"/>
                <a:cs typeface="Arial"/>
                <a:sym typeface="Arial"/>
              </a:rPr>
              <a:t>gran dispersión</a:t>
            </a:r>
            <a:r>
              <a:rPr lang="en-GB" sz="1400">
                <a:solidFill>
                  <a:srgbClr val="000000"/>
                </a:solidFill>
                <a:latin typeface="Arial"/>
                <a:ea typeface="Arial"/>
                <a:cs typeface="Arial"/>
                <a:sym typeface="Arial"/>
              </a:rPr>
              <a:t> y la </a:t>
            </a:r>
            <a:r>
              <a:rPr lang="en-GB" sz="1400" b="1">
                <a:solidFill>
                  <a:srgbClr val="000000"/>
                </a:solidFill>
                <a:latin typeface="Arial"/>
                <a:ea typeface="Arial"/>
                <a:cs typeface="Arial"/>
                <a:sym typeface="Arial"/>
              </a:rPr>
              <a:t>falta de datos </a:t>
            </a:r>
            <a:r>
              <a:rPr lang="en-GB" sz="1400">
                <a:solidFill>
                  <a:srgbClr val="000000"/>
                </a:solidFill>
                <a:latin typeface="Arial"/>
                <a:ea typeface="Arial"/>
                <a:cs typeface="Arial"/>
                <a:sym typeface="Arial"/>
              </a:rPr>
              <a:t>en 1ª fase, pero ha logrado servir para el objetivo del proyecto, demostrando la potencia de las técnicas actuales de Inteligencia Artificial, logrando el objetivo de generar una metodología de inteligencia artificial en base </a:t>
            </a:r>
            <a:r>
              <a:rPr lang="en-GB" sz="1400">
                <a:solidFill>
                  <a:srgbClr val="000000"/>
                </a:solidFill>
                <a:highlight>
                  <a:srgbClr val="FFFFFF"/>
                </a:highlight>
                <a:latin typeface="Arial"/>
                <a:ea typeface="Arial"/>
                <a:cs typeface="Arial"/>
                <a:sym typeface="Arial"/>
              </a:rPr>
              <a:t>a una red neuronal artificial.</a:t>
            </a:r>
            <a:endParaRPr sz="1400">
              <a:solidFill>
                <a:srgbClr val="000000"/>
              </a:solidFill>
              <a:highlight>
                <a:srgbClr val="FFFFFF"/>
              </a:highlight>
              <a:latin typeface="Arial"/>
              <a:ea typeface="Arial"/>
              <a:cs typeface="Arial"/>
              <a:sym typeface="Arial"/>
            </a:endParaRPr>
          </a:p>
          <a:p>
            <a:pPr marL="457200" lvl="0" indent="0" algn="just" rtl="0">
              <a:lnSpc>
                <a:spcPct val="150000"/>
              </a:lnSpc>
              <a:spcBef>
                <a:spcPts val="1200"/>
              </a:spcBef>
              <a:spcAft>
                <a:spcPts val="0"/>
              </a:spcAft>
              <a:buNone/>
            </a:pPr>
            <a:endParaRPr sz="1400">
              <a:solidFill>
                <a:srgbClr val="000000"/>
              </a:solidFill>
              <a:latin typeface="Arial"/>
              <a:ea typeface="Arial"/>
              <a:cs typeface="Arial"/>
              <a:sym typeface="Arial"/>
            </a:endParaRPr>
          </a:p>
          <a:p>
            <a:pPr marL="457200" lvl="0" indent="0" algn="just" rtl="0">
              <a:lnSpc>
                <a:spcPct val="150000"/>
              </a:lnSpc>
              <a:spcBef>
                <a:spcPts val="1200"/>
              </a:spcBef>
              <a:spcAft>
                <a:spcPts val="300"/>
              </a:spcAft>
              <a:buNone/>
            </a:pPr>
            <a:endParaRPr sz="1400">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Indice</a:t>
            </a:r>
            <a:endParaRPr/>
          </a:p>
        </p:txBody>
      </p:sp>
      <p:sp>
        <p:nvSpPr>
          <p:cNvPr id="137" name="Google Shape;137;p14"/>
          <p:cNvSpPr txBox="1">
            <a:spLocks noGrp="1"/>
          </p:cNvSpPr>
          <p:nvPr>
            <p:ph type="body" idx="1"/>
          </p:nvPr>
        </p:nvSpPr>
        <p:spPr>
          <a:xfrm>
            <a:off x="819150" y="1407800"/>
            <a:ext cx="7505700" cy="3030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Objetivo General</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Objetivo Específico</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¿Qué es la Inteligencia Artificial?</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Antecedentes</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Encuestas</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Desarrollo</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Resultados</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Conclusiones</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Áreas de oportunidad</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Dilema ético </a:t>
            </a:r>
            <a:endParaRPr sz="1400" b="1">
              <a:latin typeface="Arial"/>
              <a:ea typeface="Arial"/>
              <a:cs typeface="Arial"/>
              <a:sym typeface="Arial"/>
            </a:endParaRPr>
          </a:p>
          <a:p>
            <a:pPr marL="457200" lvl="0" indent="-317500" algn="l" rtl="0">
              <a:spcBef>
                <a:spcPts val="0"/>
              </a:spcBef>
              <a:spcAft>
                <a:spcPts val="0"/>
              </a:spcAft>
              <a:buSzPts val="1400"/>
              <a:buFont typeface="Arial"/>
              <a:buAutoNum type="arabicPeriod"/>
            </a:pPr>
            <a:r>
              <a:rPr lang="en-GB" sz="1400" b="1">
                <a:latin typeface="Arial"/>
                <a:ea typeface="Arial"/>
                <a:cs typeface="Arial"/>
                <a:sym typeface="Arial"/>
              </a:rPr>
              <a:t>Anexos</a:t>
            </a:r>
            <a:endParaRPr sz="1400" b="1">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2"/>
          <p:cNvSpPr txBox="1">
            <a:spLocks noGrp="1"/>
          </p:cNvSpPr>
          <p:nvPr>
            <p:ph type="title"/>
          </p:nvPr>
        </p:nvSpPr>
        <p:spPr>
          <a:xfrm>
            <a:off x="582425" y="3613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Áreas de oportunidad</a:t>
            </a:r>
            <a:endParaRPr/>
          </a:p>
        </p:txBody>
      </p:sp>
      <p:pic>
        <p:nvPicPr>
          <p:cNvPr id="270" name="Google Shape;270;p32"/>
          <p:cNvPicPr preferRelativeResize="0"/>
          <p:nvPr/>
        </p:nvPicPr>
        <p:blipFill>
          <a:blip r:embed="rId3">
            <a:alphaModFix/>
          </a:blip>
          <a:stretch>
            <a:fillRect/>
          </a:stretch>
        </p:blipFill>
        <p:spPr>
          <a:xfrm>
            <a:off x="507500" y="2571750"/>
            <a:ext cx="4644050" cy="2285625"/>
          </a:xfrm>
          <a:prstGeom prst="rect">
            <a:avLst/>
          </a:prstGeom>
          <a:noFill/>
          <a:ln>
            <a:noFill/>
          </a:ln>
        </p:spPr>
      </p:pic>
      <p:pic>
        <p:nvPicPr>
          <p:cNvPr id="271" name="Google Shape;271;p32"/>
          <p:cNvPicPr preferRelativeResize="0"/>
          <p:nvPr/>
        </p:nvPicPr>
        <p:blipFill>
          <a:blip r:embed="rId4">
            <a:alphaModFix/>
          </a:blip>
          <a:stretch>
            <a:fillRect/>
          </a:stretch>
        </p:blipFill>
        <p:spPr>
          <a:xfrm>
            <a:off x="5454575" y="1758925"/>
            <a:ext cx="3280007" cy="3038499"/>
          </a:xfrm>
          <a:prstGeom prst="rect">
            <a:avLst/>
          </a:prstGeom>
          <a:noFill/>
          <a:ln>
            <a:noFill/>
          </a:ln>
        </p:spPr>
      </p:pic>
      <p:sp>
        <p:nvSpPr>
          <p:cNvPr id="272" name="Google Shape;272;p32"/>
          <p:cNvSpPr txBox="1"/>
          <p:nvPr/>
        </p:nvSpPr>
        <p:spPr>
          <a:xfrm>
            <a:off x="298450" y="1069225"/>
            <a:ext cx="4853100" cy="11943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0"/>
              </a:spcBef>
              <a:spcAft>
                <a:spcPts val="0"/>
              </a:spcAft>
              <a:buClr>
                <a:srgbClr val="000000"/>
              </a:buClr>
              <a:buSzPts val="1300"/>
              <a:buFont typeface="Arial"/>
              <a:buChar char="●"/>
            </a:pPr>
            <a:r>
              <a:rPr lang="en-GB" sz="1300"/>
              <a:t>Afectividad computacional, una área donde se trata leer pistas de lenguaje  no verbal para interpretarlas como emociones.</a:t>
            </a:r>
            <a:endParaRPr sz="1300"/>
          </a:p>
          <a:p>
            <a:pPr marL="457200" lvl="0" indent="-311150" algn="just" rtl="0">
              <a:lnSpc>
                <a:spcPct val="115000"/>
              </a:lnSpc>
              <a:spcBef>
                <a:spcPts val="0"/>
              </a:spcBef>
              <a:spcAft>
                <a:spcPts val="0"/>
              </a:spcAft>
              <a:buClr>
                <a:schemeClr val="dk2"/>
              </a:buClr>
              <a:buSzPts val="1300"/>
              <a:buFont typeface="Calibri"/>
              <a:buChar char="●"/>
            </a:pPr>
            <a:r>
              <a:rPr lang="en-GB" sz="1300"/>
              <a:t>En campañas publicitarias, cuantificando la respuesta emocional de una persona al ver un anuncio</a:t>
            </a:r>
            <a:endParaRPr sz="1300"/>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Dilemas éticos </a:t>
            </a:r>
            <a:endParaRPr/>
          </a:p>
        </p:txBody>
      </p:sp>
      <p:sp>
        <p:nvSpPr>
          <p:cNvPr id="278" name="Google Shape;278;p33"/>
          <p:cNvSpPr txBox="1">
            <a:spLocks noGrp="1"/>
          </p:cNvSpPr>
          <p:nvPr>
            <p:ph type="body" idx="1"/>
          </p:nvPr>
        </p:nvSpPr>
        <p:spPr>
          <a:xfrm>
            <a:off x="730475" y="1480800"/>
            <a:ext cx="7505700" cy="2448000"/>
          </a:xfrm>
          <a:prstGeom prst="rect">
            <a:avLst/>
          </a:prstGeom>
        </p:spPr>
        <p:txBody>
          <a:bodyPr spcFirstLastPara="1" wrap="square" lIns="91425" tIns="91425" rIns="91425" bIns="91425" anchor="t" anchorCtr="0">
            <a:noAutofit/>
          </a:bodyPr>
          <a:lstStyle/>
          <a:p>
            <a:pPr marL="367030" lvl="0" indent="-317500" algn="just" rtl="0">
              <a:lnSpc>
                <a:spcPct val="150000"/>
              </a:lnSpc>
              <a:spcBef>
                <a:spcPts val="0"/>
              </a:spcBef>
              <a:spcAft>
                <a:spcPts val="0"/>
              </a:spcAft>
              <a:buClr>
                <a:srgbClr val="000000"/>
              </a:buClr>
              <a:buSzPts val="1400"/>
              <a:buFont typeface="Arial"/>
              <a:buChar char="●"/>
            </a:pPr>
            <a:r>
              <a:rPr lang="en-GB" sz="1400">
                <a:solidFill>
                  <a:srgbClr val="000000"/>
                </a:solidFill>
                <a:latin typeface="Arial"/>
                <a:ea typeface="Arial"/>
                <a:cs typeface="Arial"/>
                <a:sym typeface="Arial"/>
              </a:rPr>
              <a:t>La IA debe realizarse por el bien de la humanidad y </a:t>
            </a:r>
            <a:r>
              <a:rPr lang="en-GB" sz="1400" b="1">
                <a:solidFill>
                  <a:srgbClr val="000000"/>
                </a:solidFill>
                <a:latin typeface="Arial"/>
                <a:ea typeface="Arial"/>
                <a:cs typeface="Arial"/>
                <a:sym typeface="Arial"/>
              </a:rPr>
              <a:t>beneficiar</a:t>
            </a:r>
            <a:r>
              <a:rPr lang="en-GB" sz="1400">
                <a:solidFill>
                  <a:srgbClr val="000000"/>
                </a:solidFill>
                <a:latin typeface="Arial"/>
                <a:ea typeface="Arial"/>
                <a:cs typeface="Arial"/>
                <a:sym typeface="Arial"/>
              </a:rPr>
              <a:t> al mayor número de personas pero con el objetivo de evitar la exclusión.</a:t>
            </a:r>
            <a:endParaRPr sz="1400">
              <a:solidFill>
                <a:srgbClr val="000000"/>
              </a:solidFill>
              <a:latin typeface="Arial"/>
              <a:ea typeface="Arial"/>
              <a:cs typeface="Arial"/>
              <a:sym typeface="Arial"/>
            </a:endParaRPr>
          </a:p>
          <a:p>
            <a:pPr marL="367030" lvl="0" indent="-317500" algn="just" rtl="0">
              <a:lnSpc>
                <a:spcPct val="150000"/>
              </a:lnSpc>
              <a:spcBef>
                <a:spcPts val="0"/>
              </a:spcBef>
              <a:spcAft>
                <a:spcPts val="0"/>
              </a:spcAft>
              <a:buClr>
                <a:srgbClr val="000000"/>
              </a:buClr>
              <a:buSzPts val="1400"/>
              <a:buFont typeface="Arial"/>
              <a:buChar char="●"/>
            </a:pPr>
            <a:r>
              <a:rPr lang="en-GB" sz="1400">
                <a:solidFill>
                  <a:srgbClr val="000000"/>
                </a:solidFill>
                <a:latin typeface="Arial"/>
                <a:ea typeface="Arial"/>
                <a:cs typeface="Arial"/>
                <a:sym typeface="Arial"/>
              </a:rPr>
              <a:t>El desarrollo de la IA debe evitar la violación de </a:t>
            </a:r>
            <a:r>
              <a:rPr lang="en-GB" sz="1400" b="1">
                <a:solidFill>
                  <a:srgbClr val="000000"/>
                </a:solidFill>
                <a:latin typeface="Arial"/>
                <a:ea typeface="Arial"/>
                <a:cs typeface="Arial"/>
                <a:sym typeface="Arial"/>
              </a:rPr>
              <a:t>privacidad</a:t>
            </a:r>
            <a:r>
              <a:rPr lang="en-GB" sz="1400">
                <a:solidFill>
                  <a:srgbClr val="000000"/>
                </a:solidFill>
                <a:latin typeface="Arial"/>
                <a:ea typeface="Arial"/>
                <a:cs typeface="Arial"/>
                <a:sym typeface="Arial"/>
              </a:rPr>
              <a:t> de los usuarios</a:t>
            </a:r>
            <a:endParaRPr sz="1400">
              <a:solidFill>
                <a:srgbClr val="000000"/>
              </a:solidFill>
              <a:latin typeface="Arial"/>
              <a:ea typeface="Arial"/>
              <a:cs typeface="Arial"/>
              <a:sym typeface="Arial"/>
            </a:endParaRPr>
          </a:p>
          <a:p>
            <a:pPr marL="367030" lvl="0" indent="-317500" algn="just" rtl="0">
              <a:lnSpc>
                <a:spcPct val="150000"/>
              </a:lnSpc>
              <a:spcBef>
                <a:spcPts val="0"/>
              </a:spcBef>
              <a:spcAft>
                <a:spcPts val="0"/>
              </a:spcAft>
              <a:buClr>
                <a:srgbClr val="000000"/>
              </a:buClr>
              <a:buSzPts val="1400"/>
              <a:buFont typeface="Arial"/>
              <a:buChar char="●"/>
            </a:pPr>
            <a:r>
              <a:rPr lang="en-GB" sz="1400">
                <a:solidFill>
                  <a:srgbClr val="000000"/>
                </a:solidFill>
                <a:latin typeface="Arial"/>
                <a:ea typeface="Arial"/>
                <a:cs typeface="Arial"/>
                <a:sym typeface="Arial"/>
              </a:rPr>
              <a:t>Necesidad de </a:t>
            </a:r>
            <a:r>
              <a:rPr lang="en-GB" sz="1400" b="1">
                <a:solidFill>
                  <a:srgbClr val="000000"/>
                </a:solidFill>
                <a:latin typeface="Arial"/>
                <a:ea typeface="Arial"/>
                <a:cs typeface="Arial"/>
                <a:sym typeface="Arial"/>
              </a:rPr>
              <a:t>control humano</a:t>
            </a:r>
            <a:r>
              <a:rPr lang="en-GB" sz="1400">
                <a:solidFill>
                  <a:srgbClr val="000000"/>
                </a:solidFill>
                <a:latin typeface="Arial"/>
                <a:ea typeface="Arial"/>
                <a:cs typeface="Arial"/>
                <a:sym typeface="Arial"/>
              </a:rPr>
              <a:t>: Que en todo momento sean los humanos los que decidan qué pueden hacer o no los sistemas robóticos o basados en IA.</a:t>
            </a:r>
            <a:endParaRPr sz="1400">
              <a:solidFill>
                <a:srgbClr val="000000"/>
              </a:solidFill>
              <a:latin typeface="Arial"/>
              <a:ea typeface="Arial"/>
              <a:cs typeface="Arial"/>
              <a:sym typeface="Arial"/>
            </a:endParaRPr>
          </a:p>
          <a:p>
            <a:pPr marL="367030" lvl="0" indent="-317500" algn="just" rtl="0">
              <a:lnSpc>
                <a:spcPct val="150000"/>
              </a:lnSpc>
              <a:spcBef>
                <a:spcPts val="0"/>
              </a:spcBef>
              <a:spcAft>
                <a:spcPts val="0"/>
              </a:spcAft>
              <a:buClr>
                <a:srgbClr val="000000"/>
              </a:buClr>
              <a:buSzPts val="1400"/>
              <a:buFont typeface="Arial"/>
              <a:buChar char="●"/>
            </a:pPr>
            <a:r>
              <a:rPr lang="en-GB" sz="1400">
                <a:solidFill>
                  <a:srgbClr val="000000"/>
                </a:solidFill>
                <a:latin typeface="Arial"/>
                <a:ea typeface="Arial"/>
                <a:cs typeface="Arial"/>
                <a:sym typeface="Arial"/>
              </a:rPr>
              <a:t>El implemento de tecnología de Inteligencia artificial no sea utilizada para controlar </a:t>
            </a:r>
            <a:r>
              <a:rPr lang="en-GB" sz="1400" b="1">
                <a:solidFill>
                  <a:srgbClr val="000000"/>
                </a:solidFill>
                <a:latin typeface="Arial"/>
                <a:ea typeface="Arial"/>
                <a:cs typeface="Arial"/>
                <a:sym typeface="Arial"/>
              </a:rPr>
              <a:t>armas de destrucción.</a:t>
            </a:r>
            <a:endParaRPr sz="1400" b="1"/>
          </a:p>
        </p:txBody>
      </p:sp>
    </p:spTree>
  </p:cSld>
  <p:clrMapOvr>
    <a:masterClrMapping/>
  </p:clrMapOvr>
  <mc:AlternateContent xmlns:mc="http://schemas.openxmlformats.org/markup-compatibility/2006" xmlns:p14="http://schemas.microsoft.com/office/powerpoint/2010/main">
    <mc:Choice Requires="p14">
      <p:transition spd="slow">
        <p:push dir="r"/>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4"/>
          <p:cNvSpPr txBox="1">
            <a:spLocks noGrp="1"/>
          </p:cNvSpPr>
          <p:nvPr>
            <p:ph type="title"/>
          </p:nvPr>
        </p:nvSpPr>
        <p:spPr>
          <a:xfrm>
            <a:off x="819150" y="60172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Referencias </a:t>
            </a:r>
            <a:endParaRPr/>
          </a:p>
        </p:txBody>
      </p:sp>
      <p:sp>
        <p:nvSpPr>
          <p:cNvPr id="284" name="Google Shape;284;p34"/>
          <p:cNvSpPr txBox="1">
            <a:spLocks noGrp="1"/>
          </p:cNvSpPr>
          <p:nvPr>
            <p:ph type="body" idx="1"/>
          </p:nvPr>
        </p:nvSpPr>
        <p:spPr>
          <a:xfrm>
            <a:off x="819150" y="1219375"/>
            <a:ext cx="7505700" cy="2997600"/>
          </a:xfrm>
          <a:prstGeom prst="rect">
            <a:avLst/>
          </a:prstGeom>
        </p:spPr>
        <p:txBody>
          <a:bodyPr spcFirstLastPara="1" wrap="square" lIns="91425" tIns="91425" rIns="91425" bIns="91425" anchor="t" anchorCtr="0">
            <a:noAutofit/>
          </a:bodyPr>
          <a:lstStyle/>
          <a:p>
            <a:pPr marL="457200" lvl="0" indent="-298450" algn="l" rtl="0">
              <a:lnSpc>
                <a:spcPct val="150000"/>
              </a:lnSpc>
              <a:spcBef>
                <a:spcPts val="0"/>
              </a:spcBef>
              <a:spcAft>
                <a:spcPts val="0"/>
              </a:spcAft>
              <a:buClr>
                <a:srgbClr val="000000"/>
              </a:buClr>
              <a:buSzPts val="1100"/>
              <a:buFont typeface="Arial"/>
              <a:buAutoNum type="arabicPeriod"/>
            </a:pPr>
            <a:r>
              <a:rPr lang="en-GB" sz="1100">
                <a:solidFill>
                  <a:srgbClr val="000000"/>
                </a:solidFill>
                <a:latin typeface="Arial"/>
                <a:ea typeface="Arial"/>
                <a:cs typeface="Arial"/>
                <a:sym typeface="Arial"/>
              </a:rPr>
              <a:t>Pedro Ponce Cruz. (2011). Inteligencia artificial con aplicaciones en ingeniería. México: Alfaomega</a:t>
            </a:r>
            <a:endParaRPr sz="1100">
              <a:solidFill>
                <a:srgbClr val="000000"/>
              </a:solidFill>
              <a:latin typeface="Arial"/>
              <a:ea typeface="Arial"/>
              <a:cs typeface="Arial"/>
              <a:sym typeface="Arial"/>
            </a:endParaRPr>
          </a:p>
          <a:p>
            <a:pPr marL="457200" lvl="0" indent="-298450" algn="l" rtl="0">
              <a:lnSpc>
                <a:spcPct val="150000"/>
              </a:lnSpc>
              <a:spcBef>
                <a:spcPts val="0"/>
              </a:spcBef>
              <a:spcAft>
                <a:spcPts val="0"/>
              </a:spcAft>
              <a:buClr>
                <a:srgbClr val="000000"/>
              </a:buClr>
              <a:buSzPts val="1100"/>
              <a:buFont typeface="Arial"/>
              <a:buAutoNum type="arabicPeriod"/>
            </a:pPr>
            <a:r>
              <a:rPr lang="en-GB" sz="1100">
                <a:solidFill>
                  <a:srgbClr val="000000"/>
                </a:solidFill>
                <a:latin typeface="Arial"/>
                <a:ea typeface="Arial"/>
                <a:cs typeface="Arial"/>
                <a:sym typeface="Arial"/>
              </a:rPr>
              <a:t>B Geethanjali, K Adalarasu, A Hemapraba, S Pravin Kumar , R Rajasekeran. (10 de mayo del 2016). Emotion analysis using SAM (Self-Assessment Manikin) scale. Biomedical Research, 29, 7. 12 de septiembre del 2018, De Investigación Biomédica Base de datos.</a:t>
            </a:r>
            <a:endParaRPr sz="1100">
              <a:solidFill>
                <a:srgbClr val="000000"/>
              </a:solidFill>
              <a:latin typeface="Arial"/>
              <a:ea typeface="Arial"/>
              <a:cs typeface="Arial"/>
              <a:sym typeface="Arial"/>
            </a:endParaRPr>
          </a:p>
          <a:p>
            <a:pPr marL="457200" lvl="0" indent="-298450" algn="l" rtl="0">
              <a:spcBef>
                <a:spcPts val="0"/>
              </a:spcBef>
              <a:spcAft>
                <a:spcPts val="0"/>
              </a:spcAft>
              <a:buClr>
                <a:srgbClr val="000000"/>
              </a:buClr>
              <a:buSzPts val="1100"/>
              <a:buFont typeface="Arial"/>
              <a:buAutoNum type="arabicPeriod"/>
            </a:pPr>
            <a:r>
              <a:rPr lang="en-GB" sz="1100">
                <a:solidFill>
                  <a:srgbClr val="000000"/>
                </a:solidFill>
                <a:latin typeface="Arial"/>
                <a:ea typeface="Arial"/>
                <a:cs typeface="Arial"/>
                <a:sym typeface="Arial"/>
              </a:rPr>
              <a:t>Raiko, T., Valpola, H., y LeCun, Y. (2012). «Deep Learning Made Easier by Linear Transformations in Perceptron», en Proceedings of the Fifteenth International Conference on Artificial Intelligence and Statistics (AISTATS-12), págs. 924–932, 2012.</a:t>
            </a:r>
            <a:endParaRPr sz="1100">
              <a:solidFill>
                <a:srgbClr val="000000"/>
              </a:solidFill>
              <a:latin typeface="Arial"/>
              <a:ea typeface="Arial"/>
              <a:cs typeface="Arial"/>
              <a:sym typeface="Arial"/>
            </a:endParaRPr>
          </a:p>
          <a:p>
            <a:pPr marL="457200" lvl="0" indent="-304800" algn="l" rtl="0">
              <a:lnSpc>
                <a:spcPct val="150000"/>
              </a:lnSpc>
              <a:spcBef>
                <a:spcPts val="0"/>
              </a:spcBef>
              <a:spcAft>
                <a:spcPts val="0"/>
              </a:spcAft>
              <a:buClr>
                <a:srgbClr val="000000"/>
              </a:buClr>
              <a:buSzPts val="1200"/>
              <a:buAutoNum type="arabicPeriod"/>
            </a:pPr>
            <a:r>
              <a:rPr lang="en-GB" sz="1200">
                <a:solidFill>
                  <a:srgbClr val="000000"/>
                </a:solidFill>
              </a:rPr>
              <a:t>Página web con información teórica sobre Deep Learning en español. &lt;https://rubenlopezg.wordpress.com/2014/05/07/que-es-y-como-funciona-deep-learning/&gt;</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GB" sz="1200">
                <a:solidFill>
                  <a:srgbClr val="000000"/>
                </a:solidFill>
              </a:rPr>
              <a:t>Página web con información acerca de un proyecto de reconocimiento de emociones. &lt;https://riunet.upv.es/bitstream/handle/10251/77873/P%C3%89REZ%20-%20Emotions%20Recognition%20using%20Deep%20Learning.pdf?sequence=1&gt;</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GB" sz="1200">
                <a:solidFill>
                  <a:srgbClr val="000000"/>
                </a:solidFill>
              </a:rPr>
              <a:t>Página web oficial de la librería Keras.&lt;https://keras.io/&gt;</a:t>
            </a:r>
            <a:endParaRPr sz="1200">
              <a:solidFill>
                <a:srgbClr val="000000"/>
              </a:solidFill>
            </a:endParaRPr>
          </a:p>
          <a:p>
            <a:pPr marL="0" lvl="0" indent="0" algn="l" rtl="0">
              <a:spcBef>
                <a:spcPts val="0"/>
              </a:spcBef>
              <a:spcAft>
                <a:spcPts val="1600"/>
              </a:spcAft>
              <a:buNone/>
            </a:pPr>
            <a:endParaRPr sz="3000">
              <a:solidFill>
                <a:srgbClr val="AF7B51"/>
              </a:solidFill>
              <a:latin typeface="Nunito"/>
              <a:ea typeface="Nunito"/>
              <a:cs typeface="Nunito"/>
              <a:sym typeface="Nunito"/>
            </a:endParaRPr>
          </a:p>
        </p:txBody>
      </p:sp>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5"/>
          <p:cNvSpPr txBox="1">
            <a:spLocks noGrp="1"/>
          </p:cNvSpPr>
          <p:nvPr>
            <p:ph type="title"/>
          </p:nvPr>
        </p:nvSpPr>
        <p:spPr>
          <a:xfrm>
            <a:off x="353575" y="335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Anexos</a:t>
            </a:r>
            <a:endParaRPr/>
          </a:p>
        </p:txBody>
      </p:sp>
      <p:pic>
        <p:nvPicPr>
          <p:cNvPr id="290" name="Google Shape;290;p35"/>
          <p:cNvPicPr preferRelativeResize="0"/>
          <p:nvPr/>
        </p:nvPicPr>
        <p:blipFill>
          <a:blip r:embed="rId3">
            <a:alphaModFix/>
          </a:blip>
          <a:stretch>
            <a:fillRect/>
          </a:stretch>
        </p:blipFill>
        <p:spPr>
          <a:xfrm>
            <a:off x="2117250" y="210100"/>
            <a:ext cx="6679099" cy="47286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Anexos </a:t>
            </a:r>
            <a:endParaRPr/>
          </a:p>
        </p:txBody>
      </p:sp>
      <p:sp>
        <p:nvSpPr>
          <p:cNvPr id="296" name="Google Shape;296;p36"/>
          <p:cNvSpPr txBox="1">
            <a:spLocks noGrp="1"/>
          </p:cNvSpPr>
          <p:nvPr>
            <p:ph type="body" idx="1"/>
          </p:nvPr>
        </p:nvSpPr>
        <p:spPr>
          <a:xfrm>
            <a:off x="819150" y="1613825"/>
            <a:ext cx="7505700" cy="24480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400">
                <a:solidFill>
                  <a:srgbClr val="000000"/>
                </a:solidFill>
                <a:latin typeface="Arial"/>
                <a:ea typeface="Arial"/>
                <a:cs typeface="Arial"/>
                <a:sym typeface="Arial"/>
              </a:rPr>
              <a:t>Entrenamiento de las redes neuronales pero con la ayuda de la función ‘softmax’</a:t>
            </a:r>
            <a:endParaRPr sz="1400"/>
          </a:p>
        </p:txBody>
      </p:sp>
      <p:pic>
        <p:nvPicPr>
          <p:cNvPr id="297" name="Google Shape;297;p36"/>
          <p:cNvPicPr preferRelativeResize="0"/>
          <p:nvPr/>
        </p:nvPicPr>
        <p:blipFill rotWithShape="1">
          <a:blip r:embed="rId3">
            <a:alphaModFix/>
          </a:blip>
          <a:srcRect l="12481" t="42047" r="41153" b="22654"/>
          <a:stretch/>
        </p:blipFill>
        <p:spPr>
          <a:xfrm>
            <a:off x="1806875" y="2123775"/>
            <a:ext cx="5254350" cy="25053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Anexos</a:t>
            </a:r>
            <a:endParaRPr/>
          </a:p>
        </p:txBody>
      </p:sp>
      <p:pic>
        <p:nvPicPr>
          <p:cNvPr id="303" name="Google Shape;303;p37"/>
          <p:cNvPicPr preferRelativeResize="0"/>
          <p:nvPr/>
        </p:nvPicPr>
        <p:blipFill rotWithShape="1">
          <a:blip r:embed="rId3">
            <a:alphaModFix/>
          </a:blip>
          <a:srcRect l="12649" t="42047" r="51849" b="21838"/>
          <a:stretch/>
        </p:blipFill>
        <p:spPr>
          <a:xfrm>
            <a:off x="617975" y="1696025"/>
            <a:ext cx="4060525" cy="2588150"/>
          </a:xfrm>
          <a:prstGeom prst="rect">
            <a:avLst/>
          </a:prstGeom>
          <a:noFill/>
          <a:ln>
            <a:noFill/>
          </a:ln>
        </p:spPr>
      </p:pic>
      <p:pic>
        <p:nvPicPr>
          <p:cNvPr id="304" name="Google Shape;304;p37"/>
          <p:cNvPicPr preferRelativeResize="0"/>
          <p:nvPr/>
        </p:nvPicPr>
        <p:blipFill rotWithShape="1">
          <a:blip r:embed="rId4">
            <a:alphaModFix/>
          </a:blip>
          <a:srcRect l="12376" t="50471" r="52189" b="13134"/>
          <a:stretch/>
        </p:blipFill>
        <p:spPr>
          <a:xfrm>
            <a:off x="4830900" y="1952600"/>
            <a:ext cx="3295650" cy="2095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38"/>
          <p:cNvSpPr txBox="1">
            <a:spLocks noGrp="1"/>
          </p:cNvSpPr>
          <p:nvPr>
            <p:ph type="title"/>
          </p:nvPr>
        </p:nvSpPr>
        <p:spPr>
          <a:xfrm>
            <a:off x="819150" y="5130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Anexo</a:t>
            </a:r>
            <a:endParaRPr/>
          </a:p>
        </p:txBody>
      </p:sp>
      <p:sp>
        <p:nvSpPr>
          <p:cNvPr id="310" name="Google Shape;310;p38"/>
          <p:cNvSpPr txBox="1">
            <a:spLocks noGrp="1"/>
          </p:cNvSpPr>
          <p:nvPr>
            <p:ph type="body" idx="1"/>
          </p:nvPr>
        </p:nvSpPr>
        <p:spPr>
          <a:xfrm>
            <a:off x="819150" y="1352400"/>
            <a:ext cx="3991800" cy="3019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Avatar = pd.read_csv('Avatar2.0.csv')</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Avatar</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y = targets = labels = Avatar["[Agrado-Desagrado]"].values</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y = y.reshape(-1,1)</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cols = ["Animacion", "Edad"]</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features = Avatar[list(cols)].values</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x1 = np.array([x[0:230] for x in features])</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y1 = np.array([x[0:230] for x in y])</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from sklearn.model_selection import train_test_split</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x_train, x_test, y_train, y_test = train_test_split(features, y, test_size=0.2)</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x_train = np.array(x1)</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x_train = x_train/x_train.max()</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y_train = np.array(y1)</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y_train = y_train/y_train.max()</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x_test = np.array(x1)</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x_test = x_test/x_test.max()</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y_test = np.array(y1)</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GB" sz="900">
                <a:solidFill>
                  <a:srgbClr val="000000"/>
                </a:solidFill>
                <a:latin typeface="Arial"/>
                <a:ea typeface="Arial"/>
                <a:cs typeface="Arial"/>
                <a:sym typeface="Arial"/>
              </a:rPr>
              <a:t>y_test = y_test/y_test.max()</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900"/>
          </a:p>
        </p:txBody>
      </p:sp>
      <p:sp>
        <p:nvSpPr>
          <p:cNvPr id="311" name="Google Shape;311;p38"/>
          <p:cNvSpPr txBox="1"/>
          <p:nvPr/>
        </p:nvSpPr>
        <p:spPr>
          <a:xfrm>
            <a:off x="4932875" y="1274800"/>
            <a:ext cx="3946200" cy="362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00"/>
              <a:t>model = Sequential()</a:t>
            </a:r>
            <a:endParaRPr sz="900"/>
          </a:p>
          <a:p>
            <a:pPr marL="0" lvl="0" indent="0" algn="l" rtl="0">
              <a:spcBef>
                <a:spcPts val="0"/>
              </a:spcBef>
              <a:spcAft>
                <a:spcPts val="0"/>
              </a:spcAft>
              <a:buNone/>
            </a:pPr>
            <a:r>
              <a:rPr lang="en-GB" sz="900"/>
              <a:t>model.add(Dense(25, input_dim=2, activation='relu', kernel_initializer="uniform"))</a:t>
            </a:r>
            <a:endParaRPr sz="900"/>
          </a:p>
          <a:p>
            <a:pPr marL="0" lvl="0" indent="0" algn="l" rtl="0">
              <a:spcBef>
                <a:spcPts val="0"/>
              </a:spcBef>
              <a:spcAft>
                <a:spcPts val="0"/>
              </a:spcAft>
              <a:buNone/>
            </a:pPr>
            <a:r>
              <a:rPr lang="en-GB" sz="900"/>
              <a:t>model.add(Dense(5, kernel_initializer="uniform", activation='relu'))</a:t>
            </a:r>
            <a:endParaRPr sz="900"/>
          </a:p>
          <a:p>
            <a:pPr marL="0" lvl="0" indent="0" algn="l" rtl="0">
              <a:spcBef>
                <a:spcPts val="0"/>
              </a:spcBef>
              <a:spcAft>
                <a:spcPts val="0"/>
              </a:spcAft>
              <a:buNone/>
            </a:pPr>
            <a:r>
              <a:rPr lang="en-GB" sz="900"/>
              <a:t>model.add(Dense(1, activation='relu', kernel_initializer="uniform"))</a:t>
            </a:r>
            <a:endParaRPr sz="900"/>
          </a:p>
          <a:p>
            <a:pPr marL="0" lvl="0" indent="0" algn="l" rtl="0">
              <a:spcBef>
                <a:spcPts val="0"/>
              </a:spcBef>
              <a:spcAft>
                <a:spcPts val="0"/>
              </a:spcAft>
              <a:buNone/>
            </a:pPr>
            <a:r>
              <a:rPr lang="en-GB" sz="900"/>
              <a:t>model.compile(loss='mse', optimizer="adam", metrics=['mae'])</a:t>
            </a:r>
            <a:endParaRPr sz="900"/>
          </a:p>
          <a:p>
            <a:pPr marL="0" lvl="0" indent="0" algn="l" rtl="0">
              <a:spcBef>
                <a:spcPts val="0"/>
              </a:spcBef>
              <a:spcAft>
                <a:spcPts val="0"/>
              </a:spcAft>
              <a:buNone/>
            </a:pPr>
            <a:r>
              <a:rPr lang="en-GB" sz="900"/>
              <a:t>model.summary()</a:t>
            </a:r>
            <a:endParaRPr sz="900"/>
          </a:p>
          <a:p>
            <a:pPr marL="0" lvl="0" indent="0" algn="l" rtl="0">
              <a:spcBef>
                <a:spcPts val="0"/>
              </a:spcBef>
              <a:spcAft>
                <a:spcPts val="0"/>
              </a:spcAft>
              <a:buNone/>
            </a:pPr>
            <a:endParaRPr sz="900"/>
          </a:p>
          <a:p>
            <a:pPr marL="0" lvl="0" indent="0" algn="l" rtl="0">
              <a:spcBef>
                <a:spcPts val="0"/>
              </a:spcBef>
              <a:spcAft>
                <a:spcPts val="0"/>
              </a:spcAft>
              <a:buNone/>
            </a:pPr>
            <a:r>
              <a:rPr lang="en-GB" sz="900"/>
              <a:t>history_object= model.fit(x_train, y_train, epochs=40, shuffle=True, verbose=1, validation_split=0.2)</a:t>
            </a:r>
            <a:endParaRPr sz="900"/>
          </a:p>
          <a:p>
            <a:pPr marL="0" lvl="0" indent="0" algn="l" rtl="0">
              <a:spcBef>
                <a:spcPts val="0"/>
              </a:spcBef>
              <a:spcAft>
                <a:spcPts val="0"/>
              </a:spcAft>
              <a:buNone/>
            </a:pPr>
            <a:endParaRPr sz="900"/>
          </a:p>
          <a:p>
            <a:pPr marL="0" lvl="0" indent="0" algn="l" rtl="0">
              <a:spcBef>
                <a:spcPts val="0"/>
              </a:spcBef>
              <a:spcAft>
                <a:spcPts val="0"/>
              </a:spcAft>
              <a:buNone/>
            </a:pPr>
            <a:endParaRPr sz="900"/>
          </a:p>
          <a:p>
            <a:pPr marL="0" lvl="0" indent="0" algn="l" rtl="0">
              <a:spcBef>
                <a:spcPts val="0"/>
              </a:spcBef>
              <a:spcAft>
                <a:spcPts val="0"/>
              </a:spcAft>
              <a:buNone/>
            </a:pPr>
            <a:r>
              <a:rPr lang="en-GB" sz="900"/>
              <a:t>predicciones = model.predict(x_test)</a:t>
            </a:r>
            <a:endParaRPr sz="900"/>
          </a:p>
          <a:p>
            <a:pPr marL="0" lvl="0" indent="0" algn="l" rtl="0">
              <a:spcBef>
                <a:spcPts val="0"/>
              </a:spcBef>
              <a:spcAft>
                <a:spcPts val="0"/>
              </a:spcAft>
              <a:buNone/>
            </a:pPr>
            <a:r>
              <a:rPr lang="en-GB" sz="900"/>
              <a:t>print(predicciones)</a:t>
            </a:r>
            <a:endParaRPr sz="900"/>
          </a:p>
          <a:p>
            <a:pPr marL="0" lvl="0" indent="0" algn="l" rtl="0">
              <a:spcBef>
                <a:spcPts val="0"/>
              </a:spcBef>
              <a:spcAft>
                <a:spcPts val="0"/>
              </a:spcAft>
              <a:buNone/>
            </a:pPr>
            <a:r>
              <a:rPr lang="en-GB" sz="900"/>
              <a:t>predic= np.array(predicciones)*6</a:t>
            </a:r>
            <a:endParaRPr sz="900"/>
          </a:p>
          <a:p>
            <a:pPr marL="0" lvl="0" indent="0" algn="l" rtl="0">
              <a:spcBef>
                <a:spcPts val="0"/>
              </a:spcBef>
              <a:spcAft>
                <a:spcPts val="0"/>
              </a:spcAft>
              <a:buNone/>
            </a:pPr>
            <a:r>
              <a:rPr lang="en-GB" sz="900"/>
              <a:t>predic</a:t>
            </a:r>
            <a:endParaRPr sz="900"/>
          </a:p>
          <a:p>
            <a:pPr marL="0" lvl="0" indent="0" algn="l" rtl="0">
              <a:spcBef>
                <a:spcPts val="0"/>
              </a:spcBef>
              <a:spcAft>
                <a:spcPts val="0"/>
              </a:spcAft>
              <a:buNone/>
            </a:pPr>
            <a:endParaRPr sz="900"/>
          </a:p>
          <a:p>
            <a:pPr marL="0" lvl="0" indent="0" algn="l" rtl="0">
              <a:spcBef>
                <a:spcPts val="0"/>
              </a:spcBef>
              <a:spcAft>
                <a:spcPts val="0"/>
              </a:spcAft>
              <a:buNone/>
            </a:pPr>
            <a:r>
              <a:rPr lang="en-GB" sz="900"/>
              <a:t>result = np.rint(predic)</a:t>
            </a:r>
            <a:endParaRPr sz="900"/>
          </a:p>
          <a:p>
            <a:pPr marL="0" lvl="0" indent="0" algn="l" rtl="0">
              <a:spcBef>
                <a:spcPts val="0"/>
              </a:spcBef>
              <a:spcAft>
                <a:spcPts val="0"/>
              </a:spcAft>
              <a:buNone/>
            </a:pPr>
            <a:r>
              <a:rPr lang="en-GB" sz="900"/>
              <a:t>result</a:t>
            </a:r>
            <a:endParaRPr sz="900"/>
          </a:p>
          <a:p>
            <a:pPr marL="0" lvl="0" indent="0" algn="l" rtl="0">
              <a:spcBef>
                <a:spcPts val="0"/>
              </a:spcBef>
              <a:spcAft>
                <a:spcPts val="0"/>
              </a:spcAft>
              <a:buNone/>
            </a:pPr>
            <a:r>
              <a:rPr lang="en-GB" sz="900"/>
              <a:t>result = result.tolist()</a:t>
            </a:r>
            <a:endParaRPr sz="900"/>
          </a:p>
          <a:p>
            <a:pPr marL="0" lvl="0" indent="0" algn="l" rtl="0">
              <a:spcBef>
                <a:spcPts val="0"/>
              </a:spcBef>
              <a:spcAft>
                <a:spcPts val="0"/>
              </a:spcAft>
              <a:buNone/>
            </a:pPr>
            <a:endParaRPr sz="900"/>
          </a:p>
          <a:p>
            <a:pPr marL="0" lvl="0" indent="0" algn="l" rtl="0">
              <a:spcBef>
                <a:spcPts val="0"/>
              </a:spcBef>
              <a:spcAft>
                <a:spcPts val="0"/>
              </a:spcAft>
              <a:buNone/>
            </a:pPr>
            <a:r>
              <a:rPr lang="en-GB" sz="900"/>
              <a:t>pre = pd.Series(result)</a:t>
            </a:r>
            <a:endParaRPr sz="900"/>
          </a:p>
          <a:p>
            <a:pPr marL="0" lvl="0" indent="0" algn="l" rtl="0">
              <a:spcBef>
                <a:spcPts val="0"/>
              </a:spcBef>
              <a:spcAft>
                <a:spcPts val="0"/>
              </a:spcAft>
              <a:buNone/>
            </a:pPr>
            <a:r>
              <a:rPr lang="en-GB" sz="900"/>
              <a:t>Avatar['result'] = pre</a:t>
            </a:r>
            <a:endParaRPr sz="900"/>
          </a:p>
          <a:p>
            <a:pPr marL="0" lvl="0" indent="0" algn="l" rtl="0">
              <a:spcBef>
                <a:spcPts val="0"/>
              </a:spcBef>
              <a:spcAft>
                <a:spcPts val="0"/>
              </a:spcAft>
              <a:buNone/>
            </a:pPr>
            <a:r>
              <a:rPr lang="en-GB" sz="900"/>
              <a:t>Avatar['result'] = Avatar['result'].str.get(0)</a:t>
            </a:r>
            <a:endParaRPr sz="900"/>
          </a:p>
          <a:p>
            <a:pPr marL="0" lvl="0" indent="0" algn="l" rtl="0">
              <a:spcBef>
                <a:spcPts val="0"/>
              </a:spcBef>
              <a:spcAft>
                <a:spcPts val="0"/>
              </a:spcAft>
              <a:buNone/>
            </a:pPr>
            <a:r>
              <a:rPr lang="en-GB" sz="900"/>
              <a:t>Avatar</a:t>
            </a:r>
            <a:endParaRPr sz="900"/>
          </a:p>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9"/>
          <p:cNvSpPr txBox="1">
            <a:spLocks noGrp="1"/>
          </p:cNvSpPr>
          <p:nvPr>
            <p:ph type="title"/>
          </p:nvPr>
        </p:nvSpPr>
        <p:spPr>
          <a:xfrm>
            <a:off x="819150" y="2913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Anexo (Resultados Fase 1)</a:t>
            </a:r>
            <a:endParaRPr/>
          </a:p>
        </p:txBody>
      </p:sp>
      <p:pic>
        <p:nvPicPr>
          <p:cNvPr id="317" name="Google Shape;317;p39"/>
          <p:cNvPicPr preferRelativeResize="0"/>
          <p:nvPr/>
        </p:nvPicPr>
        <p:blipFill rotWithShape="1">
          <a:blip r:embed="rId3">
            <a:alphaModFix/>
          </a:blip>
          <a:srcRect l="11230" t="28896" r="51336" b="14028"/>
          <a:stretch/>
        </p:blipFill>
        <p:spPr>
          <a:xfrm>
            <a:off x="1992525" y="1064175"/>
            <a:ext cx="4736150" cy="3635700"/>
          </a:xfrm>
          <a:prstGeom prst="rect">
            <a:avLst/>
          </a:prstGeom>
          <a:noFill/>
          <a:ln>
            <a:noFill/>
          </a:ln>
        </p:spPr>
      </p:pic>
      <p:sp>
        <p:nvSpPr>
          <p:cNvPr id="318" name="Google Shape;318;p39"/>
          <p:cNvSpPr/>
          <p:nvPr/>
        </p:nvSpPr>
        <p:spPr>
          <a:xfrm>
            <a:off x="4467300" y="1008750"/>
            <a:ext cx="1707000" cy="36912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0"/>
          <p:cNvSpPr txBox="1">
            <a:spLocks noGrp="1"/>
          </p:cNvSpPr>
          <p:nvPr>
            <p:ph type="title"/>
          </p:nvPr>
        </p:nvSpPr>
        <p:spPr>
          <a:xfrm>
            <a:off x="819150" y="5906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Anexo resultados</a:t>
            </a:r>
            <a:endParaRPr/>
          </a:p>
        </p:txBody>
      </p:sp>
      <p:pic>
        <p:nvPicPr>
          <p:cNvPr id="324" name="Google Shape;324;p40"/>
          <p:cNvPicPr preferRelativeResize="0"/>
          <p:nvPr/>
        </p:nvPicPr>
        <p:blipFill rotWithShape="1">
          <a:blip r:embed="rId3">
            <a:alphaModFix/>
          </a:blip>
          <a:srcRect l="13510" t="30292" r="13496" b="1433"/>
          <a:stretch/>
        </p:blipFill>
        <p:spPr>
          <a:xfrm>
            <a:off x="1637800" y="1261600"/>
            <a:ext cx="5649851" cy="32930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1"/>
          <p:cNvSpPr txBox="1">
            <a:spLocks noGrp="1"/>
          </p:cNvSpPr>
          <p:nvPr>
            <p:ph type="title"/>
          </p:nvPr>
        </p:nvSpPr>
        <p:spPr>
          <a:xfrm>
            <a:off x="819150" y="6239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Anexo resultados</a:t>
            </a:r>
            <a:endParaRPr/>
          </a:p>
        </p:txBody>
      </p:sp>
      <p:pic>
        <p:nvPicPr>
          <p:cNvPr id="330" name="Google Shape;330;p41"/>
          <p:cNvPicPr preferRelativeResize="0"/>
          <p:nvPr/>
        </p:nvPicPr>
        <p:blipFill rotWithShape="1">
          <a:blip r:embed="rId3">
            <a:alphaModFix/>
          </a:blip>
          <a:srcRect l="14182" t="29547" r="12973"/>
          <a:stretch/>
        </p:blipFill>
        <p:spPr>
          <a:xfrm>
            <a:off x="1722875" y="1251800"/>
            <a:ext cx="5726825" cy="3457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Objetivo General</a:t>
            </a:r>
            <a:endParaRPr/>
          </a:p>
        </p:txBody>
      </p:sp>
      <p:sp>
        <p:nvSpPr>
          <p:cNvPr id="143" name="Google Shape;143;p15"/>
          <p:cNvSpPr txBox="1">
            <a:spLocks noGrp="1"/>
          </p:cNvSpPr>
          <p:nvPr>
            <p:ph type="body" idx="1"/>
          </p:nvPr>
        </p:nvSpPr>
        <p:spPr>
          <a:xfrm>
            <a:off x="737150" y="1430325"/>
            <a:ext cx="7505700" cy="2448000"/>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0"/>
              </a:spcBef>
              <a:spcAft>
                <a:spcPts val="0"/>
              </a:spcAft>
              <a:buClr>
                <a:srgbClr val="000000"/>
              </a:buClr>
              <a:buSzPts val="1400"/>
              <a:buFont typeface="Arial"/>
              <a:buChar char="❖"/>
            </a:pPr>
            <a:r>
              <a:rPr lang="en-GB" sz="1400">
                <a:solidFill>
                  <a:srgbClr val="000000"/>
                </a:solidFill>
                <a:latin typeface="Arial"/>
                <a:ea typeface="Arial"/>
                <a:cs typeface="Arial"/>
                <a:sym typeface="Arial"/>
              </a:rPr>
              <a:t>Generar una implementación de inteligencia artificial para una interfaz capaz de </a:t>
            </a:r>
            <a:r>
              <a:rPr lang="en-GB" sz="1400" b="1">
                <a:solidFill>
                  <a:srgbClr val="000000"/>
                </a:solidFill>
                <a:latin typeface="Arial"/>
                <a:ea typeface="Arial"/>
                <a:cs typeface="Arial"/>
                <a:sym typeface="Arial"/>
              </a:rPr>
              <a:t>detectar las emociones</a:t>
            </a:r>
            <a:r>
              <a:rPr lang="en-GB" sz="1400">
                <a:solidFill>
                  <a:srgbClr val="000000"/>
                </a:solidFill>
                <a:latin typeface="Arial"/>
                <a:ea typeface="Arial"/>
                <a:cs typeface="Arial"/>
                <a:sym typeface="Arial"/>
              </a:rPr>
              <a:t> de un usuario y que sea capaz de </a:t>
            </a:r>
            <a:r>
              <a:rPr lang="en-GB" sz="1400" b="1">
                <a:solidFill>
                  <a:srgbClr val="000000"/>
                </a:solidFill>
                <a:latin typeface="Arial"/>
                <a:ea typeface="Arial"/>
                <a:cs typeface="Arial"/>
                <a:sym typeface="Arial"/>
              </a:rPr>
              <a:t>responder</a:t>
            </a:r>
            <a:r>
              <a:rPr lang="en-GB" sz="1400">
                <a:solidFill>
                  <a:srgbClr val="000000"/>
                </a:solidFill>
                <a:latin typeface="Arial"/>
                <a:ea typeface="Arial"/>
                <a:cs typeface="Arial"/>
                <a:sym typeface="Arial"/>
              </a:rPr>
              <a:t> para cambiar las expresiones emocionales del mismo</a:t>
            </a:r>
            <a:r>
              <a:rPr lang="en-GB" sz="1400">
                <a:solidFill>
                  <a:srgbClr val="000000"/>
                </a:solidFill>
                <a:highlight>
                  <a:srgbClr val="FFFFFF"/>
                </a:highlight>
                <a:latin typeface="Arial"/>
                <a:ea typeface="Arial"/>
                <a:cs typeface="Arial"/>
                <a:sym typeface="Arial"/>
              </a:rPr>
              <a:t>.</a:t>
            </a:r>
            <a:endParaRPr sz="1400">
              <a:solidFill>
                <a:srgbClr val="000000"/>
              </a:solidFill>
              <a:latin typeface="Arial"/>
              <a:ea typeface="Arial"/>
              <a:cs typeface="Arial"/>
              <a:sym typeface="Arial"/>
            </a:endParaRPr>
          </a:p>
          <a:p>
            <a:pPr marL="0" lvl="0" indent="0" algn="l" rtl="0">
              <a:spcBef>
                <a:spcPts val="0"/>
              </a:spcBef>
              <a:spcAft>
                <a:spcPts val="1600"/>
              </a:spcAft>
              <a:buNone/>
            </a:pPr>
            <a:endParaRPr/>
          </a:p>
        </p:txBody>
      </p:sp>
      <p:pic>
        <p:nvPicPr>
          <p:cNvPr id="144" name="Google Shape;144;p15"/>
          <p:cNvPicPr preferRelativeResize="0"/>
          <p:nvPr/>
        </p:nvPicPr>
        <p:blipFill>
          <a:blip r:embed="rId3">
            <a:alphaModFix/>
          </a:blip>
          <a:stretch>
            <a:fillRect/>
          </a:stretch>
        </p:blipFill>
        <p:spPr>
          <a:xfrm>
            <a:off x="3164175" y="2671644"/>
            <a:ext cx="3724275" cy="209553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dir="r"/>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819150" y="30242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Objetivos Específicos</a:t>
            </a:r>
            <a:endParaRPr/>
          </a:p>
        </p:txBody>
      </p:sp>
      <p:sp>
        <p:nvSpPr>
          <p:cNvPr id="150" name="Google Shape;150;p16"/>
          <p:cNvSpPr txBox="1">
            <a:spLocks noGrp="1"/>
          </p:cNvSpPr>
          <p:nvPr>
            <p:ph type="body" idx="1"/>
          </p:nvPr>
        </p:nvSpPr>
        <p:spPr>
          <a:xfrm>
            <a:off x="264900" y="1115025"/>
            <a:ext cx="2872200" cy="24480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Font typeface="Arial"/>
              <a:buChar char="●"/>
            </a:pPr>
            <a:r>
              <a:rPr lang="en-GB" sz="1400">
                <a:solidFill>
                  <a:srgbClr val="000000"/>
                </a:solidFill>
                <a:latin typeface="Arial"/>
                <a:ea typeface="Arial"/>
                <a:cs typeface="Arial"/>
                <a:sym typeface="Arial"/>
              </a:rPr>
              <a:t>Generar una metodología de entrenamiento para </a:t>
            </a:r>
            <a:r>
              <a:rPr lang="en-GB" sz="1400">
                <a:solidFill>
                  <a:srgbClr val="000000"/>
                </a:solidFill>
                <a:highlight>
                  <a:srgbClr val="FFFFFF"/>
                </a:highlight>
                <a:latin typeface="Arial"/>
                <a:ea typeface="Arial"/>
                <a:cs typeface="Arial"/>
                <a:sym typeface="Arial"/>
              </a:rPr>
              <a:t>una red neuronal artificial programada en Python para </a:t>
            </a:r>
            <a:r>
              <a:rPr lang="en-GB" sz="1400" b="1">
                <a:solidFill>
                  <a:srgbClr val="000000"/>
                </a:solidFill>
                <a:highlight>
                  <a:srgbClr val="FFFFFF"/>
                </a:highlight>
                <a:latin typeface="Arial"/>
                <a:ea typeface="Arial"/>
                <a:cs typeface="Arial"/>
                <a:sym typeface="Arial"/>
              </a:rPr>
              <a:t>registrar la interacción</a:t>
            </a:r>
            <a:r>
              <a:rPr lang="en-GB" sz="1400">
                <a:solidFill>
                  <a:srgbClr val="000000"/>
                </a:solidFill>
                <a:highlight>
                  <a:srgbClr val="FFFFFF"/>
                </a:highlight>
                <a:latin typeface="Arial"/>
                <a:ea typeface="Arial"/>
                <a:cs typeface="Arial"/>
                <a:sym typeface="Arial"/>
              </a:rPr>
              <a:t> de emociones con un usuario a partir del impacto generado por varias animaciones y videos.</a:t>
            </a:r>
            <a:endParaRPr sz="1400">
              <a:latin typeface="Arial"/>
              <a:ea typeface="Arial"/>
              <a:cs typeface="Arial"/>
              <a:sym typeface="Arial"/>
            </a:endParaRPr>
          </a:p>
        </p:txBody>
      </p:sp>
      <p:pic>
        <p:nvPicPr>
          <p:cNvPr id="151" name="Google Shape;151;p16"/>
          <p:cNvPicPr preferRelativeResize="0"/>
          <p:nvPr/>
        </p:nvPicPr>
        <p:blipFill>
          <a:blip r:embed="rId3">
            <a:alphaModFix/>
          </a:blip>
          <a:stretch>
            <a:fillRect/>
          </a:stretch>
        </p:blipFill>
        <p:spPr>
          <a:xfrm>
            <a:off x="3137104" y="1185450"/>
            <a:ext cx="3251300" cy="2628551"/>
          </a:xfrm>
          <a:prstGeom prst="rect">
            <a:avLst/>
          </a:prstGeom>
          <a:noFill/>
          <a:ln>
            <a:noFill/>
          </a:ln>
        </p:spPr>
      </p:pic>
      <p:sp>
        <p:nvSpPr>
          <p:cNvPr id="152" name="Google Shape;152;p16"/>
          <p:cNvSpPr txBox="1"/>
          <p:nvPr/>
        </p:nvSpPr>
        <p:spPr>
          <a:xfrm>
            <a:off x="6288650" y="1019825"/>
            <a:ext cx="2413200" cy="2959800"/>
          </a:xfrm>
          <a:prstGeom prst="rect">
            <a:avLst/>
          </a:prstGeom>
          <a:noFill/>
          <a:ln>
            <a:noFill/>
          </a:ln>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GB"/>
              <a:t>Probar la metodología realizada con una nueva base de datos en función a la Escala SAM para determinar el rendimiento del modelo generado.</a:t>
            </a:r>
            <a:endParaRPr/>
          </a:p>
        </p:txBody>
      </p:sp>
    </p:spTree>
  </p:cSld>
  <p:clrMapOvr>
    <a:masterClrMapping/>
  </p:clrMapOvr>
  <mc:AlternateContent xmlns:mc="http://schemas.openxmlformats.org/markup-compatibility/2006" xmlns:p14="http://schemas.microsoft.com/office/powerpoint/2010/main">
    <mc:Choice Requires="p14">
      <p:transition spd="slow">
        <p:push dir="r"/>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7"/>
          <p:cNvSpPr txBox="1">
            <a:spLocks noGrp="1"/>
          </p:cNvSpPr>
          <p:nvPr>
            <p:ph type="title"/>
          </p:nvPr>
        </p:nvSpPr>
        <p:spPr>
          <a:xfrm>
            <a:off x="819150" y="44652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Inteligencia artificial </a:t>
            </a:r>
            <a:endParaRPr/>
          </a:p>
        </p:txBody>
      </p:sp>
      <p:sp>
        <p:nvSpPr>
          <p:cNvPr id="158" name="Google Shape;158;p17"/>
          <p:cNvSpPr txBox="1">
            <a:spLocks noGrp="1"/>
          </p:cNvSpPr>
          <p:nvPr>
            <p:ph type="body" idx="1"/>
          </p:nvPr>
        </p:nvSpPr>
        <p:spPr>
          <a:xfrm>
            <a:off x="819150" y="12088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000000"/>
                </a:solidFill>
                <a:highlight>
                  <a:srgbClr val="FFFFFF"/>
                </a:highlight>
                <a:latin typeface="Arial"/>
                <a:ea typeface="Arial"/>
                <a:cs typeface="Arial"/>
                <a:sym typeface="Arial"/>
              </a:rPr>
              <a:t>La Inteligencia artificial es el </a:t>
            </a:r>
            <a:r>
              <a:rPr lang="en-GB" b="1">
                <a:solidFill>
                  <a:srgbClr val="000000"/>
                </a:solidFill>
                <a:highlight>
                  <a:srgbClr val="FFFFFF"/>
                </a:highlight>
                <a:latin typeface="Arial"/>
                <a:ea typeface="Arial"/>
                <a:cs typeface="Arial"/>
                <a:sym typeface="Arial"/>
              </a:rPr>
              <a:t>campo de la informática </a:t>
            </a:r>
            <a:r>
              <a:rPr lang="en-GB">
                <a:solidFill>
                  <a:srgbClr val="000000"/>
                </a:solidFill>
                <a:highlight>
                  <a:srgbClr val="FFFFFF"/>
                </a:highlight>
                <a:latin typeface="Arial"/>
                <a:ea typeface="Arial"/>
                <a:cs typeface="Arial"/>
                <a:sym typeface="Arial"/>
              </a:rPr>
              <a:t>que se centra en la creación de programas y mecanismos </a:t>
            </a:r>
            <a:r>
              <a:rPr lang="en-GB">
                <a:solidFill>
                  <a:srgbClr val="000000"/>
                </a:solidFill>
                <a:latin typeface="Arial"/>
                <a:ea typeface="Arial"/>
                <a:cs typeface="Arial"/>
                <a:sym typeface="Arial"/>
              </a:rPr>
              <a:t>que pretende suministrar a los ordenadores de capacidades de pensamiento</a:t>
            </a:r>
            <a:r>
              <a:rPr lang="en-GB">
                <a:solidFill>
                  <a:srgbClr val="000000"/>
                </a:solidFill>
                <a:highlight>
                  <a:srgbClr val="FFFFFF"/>
                </a:highlight>
                <a:latin typeface="Arial"/>
                <a:ea typeface="Arial"/>
                <a:cs typeface="Arial"/>
                <a:sym typeface="Arial"/>
              </a:rPr>
              <a:t>. </a:t>
            </a:r>
            <a:r>
              <a:rPr lang="en-GB">
                <a:solidFill>
                  <a:srgbClr val="000000"/>
                </a:solidFill>
                <a:latin typeface="Arial"/>
                <a:ea typeface="Arial"/>
                <a:cs typeface="Arial"/>
                <a:sym typeface="Arial"/>
              </a:rPr>
              <a:t>Tomando como base </a:t>
            </a:r>
            <a:r>
              <a:rPr lang="en-GB" b="1">
                <a:solidFill>
                  <a:srgbClr val="000000"/>
                </a:solidFill>
                <a:latin typeface="Arial"/>
                <a:ea typeface="Arial"/>
                <a:cs typeface="Arial"/>
                <a:sym typeface="Arial"/>
              </a:rPr>
              <a:t>el cerebro humano</a:t>
            </a:r>
            <a:r>
              <a:rPr lang="en-GB">
                <a:solidFill>
                  <a:srgbClr val="000000"/>
                </a:solidFill>
                <a:latin typeface="Arial"/>
                <a:ea typeface="Arial"/>
                <a:cs typeface="Arial"/>
                <a:sym typeface="Arial"/>
              </a:rPr>
              <a:t> y cómo se generan las redes neuronales que nos hacen pensar, razonar y actuar.  Analizando grandes cantidades de datos </a:t>
            </a:r>
            <a:r>
              <a:rPr lang="en-GB" b="1">
                <a:solidFill>
                  <a:srgbClr val="000000"/>
                </a:solidFill>
                <a:highlight>
                  <a:srgbClr val="FFFFFF"/>
                </a:highlight>
                <a:latin typeface="Arial"/>
                <a:ea typeface="Arial"/>
                <a:cs typeface="Arial"/>
                <a:sym typeface="Arial"/>
              </a:rPr>
              <a:t>identificar patrones</a:t>
            </a:r>
            <a:r>
              <a:rPr lang="en-GB">
                <a:solidFill>
                  <a:srgbClr val="000000"/>
                </a:solidFill>
                <a:highlight>
                  <a:srgbClr val="FFFFFF"/>
                </a:highlight>
                <a:latin typeface="Arial"/>
                <a:ea typeface="Arial"/>
                <a:cs typeface="Arial"/>
                <a:sym typeface="Arial"/>
              </a:rPr>
              <a:t>, tendencias y, por lo tanto, formular predicciones de forma automática, con rapidez y precisión.</a:t>
            </a:r>
            <a:endParaRPr>
              <a:solidFill>
                <a:srgbClr val="000000"/>
              </a:solidFill>
            </a:endParaRPr>
          </a:p>
        </p:txBody>
      </p:sp>
      <p:pic>
        <p:nvPicPr>
          <p:cNvPr id="159" name="Google Shape;159;p17"/>
          <p:cNvPicPr preferRelativeResize="0"/>
          <p:nvPr/>
        </p:nvPicPr>
        <p:blipFill>
          <a:blip r:embed="rId3">
            <a:alphaModFix/>
          </a:blip>
          <a:stretch>
            <a:fillRect/>
          </a:stretch>
        </p:blipFill>
        <p:spPr>
          <a:xfrm>
            <a:off x="5208850" y="2571750"/>
            <a:ext cx="3292626" cy="2023125"/>
          </a:xfrm>
          <a:prstGeom prst="rect">
            <a:avLst/>
          </a:prstGeom>
          <a:noFill/>
          <a:ln>
            <a:noFill/>
          </a:ln>
        </p:spPr>
      </p:pic>
      <p:sp>
        <p:nvSpPr>
          <p:cNvPr id="160" name="Google Shape;160;p17"/>
          <p:cNvSpPr txBox="1"/>
          <p:nvPr/>
        </p:nvSpPr>
        <p:spPr>
          <a:xfrm>
            <a:off x="232800" y="4539450"/>
            <a:ext cx="4821900" cy="27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t>Referencia:  Pagina Web de Sales Force &lt;https://www.salesforce.com/mx/blog/2017/6/Que-es-la-inteligencia-artificial.html&gt;</a:t>
            </a:r>
            <a:endParaRPr sz="1000" i="1"/>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8"/>
          <p:cNvSpPr txBox="1">
            <a:spLocks noGrp="1"/>
          </p:cNvSpPr>
          <p:nvPr>
            <p:ph type="title"/>
          </p:nvPr>
        </p:nvSpPr>
        <p:spPr>
          <a:xfrm>
            <a:off x="819150" y="4354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IA </a:t>
            </a:r>
            <a:endParaRPr/>
          </a:p>
        </p:txBody>
      </p:sp>
      <p:pic>
        <p:nvPicPr>
          <p:cNvPr id="166" name="Google Shape;166;p18" descr="esultado de imagen para inteligencia artificial machine learning deep learning"/>
          <p:cNvPicPr preferRelativeResize="0"/>
          <p:nvPr/>
        </p:nvPicPr>
        <p:blipFill>
          <a:blip r:embed="rId3">
            <a:alphaModFix/>
          </a:blip>
          <a:stretch>
            <a:fillRect/>
          </a:stretch>
        </p:blipFill>
        <p:spPr>
          <a:xfrm>
            <a:off x="3389275" y="1165550"/>
            <a:ext cx="5286375" cy="2943225"/>
          </a:xfrm>
          <a:prstGeom prst="rect">
            <a:avLst/>
          </a:prstGeom>
          <a:noFill/>
          <a:ln>
            <a:noFill/>
          </a:ln>
        </p:spPr>
      </p:pic>
      <p:sp>
        <p:nvSpPr>
          <p:cNvPr id="167" name="Google Shape;167;p18"/>
          <p:cNvSpPr txBox="1"/>
          <p:nvPr/>
        </p:nvSpPr>
        <p:spPr>
          <a:xfrm>
            <a:off x="407275" y="1165513"/>
            <a:ext cx="2982000" cy="2943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a:t>Machine Learning: Algoritmos para muestrear grandes cantidades de datos</a:t>
            </a:r>
            <a:endParaRPr/>
          </a:p>
          <a:p>
            <a:pPr marL="457200" lvl="0" indent="0" algn="l" rtl="0">
              <a:spcBef>
                <a:spcPts val="0"/>
              </a:spcBef>
              <a:spcAft>
                <a:spcPts val="0"/>
              </a:spcAft>
              <a:buNone/>
            </a:pPr>
            <a:endParaRPr/>
          </a:p>
          <a:p>
            <a:pPr marL="457200" lvl="0" indent="-317500" algn="l" rtl="0">
              <a:spcBef>
                <a:spcPts val="0"/>
              </a:spcBef>
              <a:spcAft>
                <a:spcPts val="0"/>
              </a:spcAft>
              <a:buSzPts val="1400"/>
              <a:buChar char="●"/>
            </a:pPr>
            <a:r>
              <a:rPr lang="en-GB"/>
              <a:t>Deep Learning: Modelo para evaluar  diferentes ejemplos y modificar instrucciones </a:t>
            </a:r>
            <a:endParaRPr/>
          </a:p>
        </p:txBody>
      </p:sp>
      <p:sp>
        <p:nvSpPr>
          <p:cNvPr id="168" name="Google Shape;168;p18"/>
          <p:cNvSpPr txBox="1"/>
          <p:nvPr/>
        </p:nvSpPr>
        <p:spPr>
          <a:xfrm>
            <a:off x="554250" y="4445125"/>
            <a:ext cx="4644600" cy="31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t>Referencia:  Pagina Web de tecnología &lt;https://www.xataka.com/robotica-e-ia/machine-learning-y-deep-learning-como-entender-las-claves-del-presente-y-futuro-de-la-inteligencia-artificial&gt;</a:t>
            </a:r>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Antecedentes</a:t>
            </a:r>
            <a:endParaRPr/>
          </a:p>
        </p:txBody>
      </p:sp>
      <p:sp>
        <p:nvSpPr>
          <p:cNvPr id="174" name="Google Shape;174;p19"/>
          <p:cNvSpPr txBox="1">
            <a:spLocks noGrp="1"/>
          </p:cNvSpPr>
          <p:nvPr>
            <p:ph type="body" idx="1"/>
          </p:nvPr>
        </p:nvSpPr>
        <p:spPr>
          <a:xfrm>
            <a:off x="819150" y="1579825"/>
            <a:ext cx="7892400" cy="24480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Clr>
                <a:srgbClr val="000000"/>
              </a:buClr>
              <a:buSzPts val="1300"/>
              <a:buFont typeface="Arial"/>
              <a:buChar char="●"/>
            </a:pPr>
            <a:r>
              <a:rPr lang="en-GB">
                <a:solidFill>
                  <a:srgbClr val="000000"/>
                </a:solidFill>
                <a:latin typeface="Arial"/>
                <a:ea typeface="Arial"/>
                <a:cs typeface="Arial"/>
                <a:sym typeface="Arial"/>
              </a:rPr>
              <a:t>Siri</a:t>
            </a:r>
            <a:endParaRPr>
              <a:solidFill>
                <a:srgbClr val="000000"/>
              </a:solidFill>
              <a:latin typeface="Arial"/>
              <a:ea typeface="Arial"/>
              <a:cs typeface="Arial"/>
              <a:sym typeface="Arial"/>
            </a:endParaRPr>
          </a:p>
          <a:p>
            <a:pPr marL="457200" lvl="0" indent="-311150" algn="just" rtl="0">
              <a:spcBef>
                <a:spcPts val="0"/>
              </a:spcBef>
              <a:spcAft>
                <a:spcPts val="0"/>
              </a:spcAft>
              <a:buClr>
                <a:srgbClr val="000000"/>
              </a:buClr>
              <a:buSzPts val="1300"/>
              <a:buFont typeface="Arial"/>
              <a:buChar char="●"/>
            </a:pPr>
            <a:r>
              <a:rPr lang="en-GB">
                <a:solidFill>
                  <a:srgbClr val="000000"/>
                </a:solidFill>
                <a:latin typeface="Arial"/>
                <a:ea typeface="Arial"/>
                <a:cs typeface="Arial"/>
                <a:sym typeface="Arial"/>
              </a:rPr>
              <a:t>Facebook y Google Fotos</a:t>
            </a:r>
            <a:endParaRPr>
              <a:solidFill>
                <a:srgbClr val="000000"/>
              </a:solidFill>
              <a:latin typeface="Arial"/>
              <a:ea typeface="Arial"/>
              <a:cs typeface="Arial"/>
              <a:sym typeface="Arial"/>
            </a:endParaRPr>
          </a:p>
          <a:p>
            <a:pPr marL="457200" lvl="0" indent="-311150" algn="just" rtl="0">
              <a:spcBef>
                <a:spcPts val="0"/>
              </a:spcBef>
              <a:spcAft>
                <a:spcPts val="0"/>
              </a:spcAft>
              <a:buClr>
                <a:srgbClr val="000000"/>
              </a:buClr>
              <a:buSzPts val="1300"/>
              <a:buFont typeface="Arial"/>
              <a:buChar char="●"/>
            </a:pPr>
            <a:r>
              <a:rPr lang="en-GB">
                <a:solidFill>
                  <a:srgbClr val="000000"/>
                </a:solidFill>
                <a:latin typeface="Arial"/>
                <a:ea typeface="Arial"/>
                <a:cs typeface="Arial"/>
                <a:sym typeface="Arial"/>
              </a:rPr>
              <a:t>Piramide Poblacional</a:t>
            </a:r>
            <a:endParaRPr>
              <a:solidFill>
                <a:srgbClr val="000000"/>
              </a:solidFill>
              <a:latin typeface="Arial"/>
              <a:ea typeface="Arial"/>
              <a:cs typeface="Arial"/>
              <a:sym typeface="Arial"/>
            </a:endParaRPr>
          </a:p>
          <a:p>
            <a:pPr marL="457200" lvl="0" indent="-304800" algn="l" rtl="0">
              <a:spcBef>
                <a:spcPts val="0"/>
              </a:spcBef>
              <a:spcAft>
                <a:spcPts val="0"/>
              </a:spcAft>
              <a:buClr>
                <a:srgbClr val="000000"/>
              </a:buClr>
              <a:buSzPts val="1200"/>
              <a:buFont typeface="Arial"/>
              <a:buChar char="●"/>
            </a:pPr>
            <a:r>
              <a:rPr lang="en-GB">
                <a:solidFill>
                  <a:srgbClr val="212529"/>
                </a:solidFill>
                <a:highlight>
                  <a:schemeClr val="dk1"/>
                </a:highlight>
                <a:latin typeface="Arial"/>
                <a:ea typeface="Arial"/>
                <a:cs typeface="Arial"/>
                <a:sym typeface="Arial"/>
              </a:rPr>
              <a:t>Las emociones son estados complejos de sentimientos que influyen en nuestro desempeño diario</a:t>
            </a:r>
            <a:endParaRPr sz="1200">
              <a:solidFill>
                <a:srgbClr val="000000"/>
              </a:solidFill>
              <a:latin typeface="Arial"/>
              <a:ea typeface="Arial"/>
              <a:cs typeface="Arial"/>
              <a:sym typeface="Arial"/>
            </a:endParaRPr>
          </a:p>
          <a:p>
            <a:pPr marL="0" lvl="0" indent="0" algn="l" rtl="0">
              <a:spcBef>
                <a:spcPts val="1600"/>
              </a:spcBef>
              <a:spcAft>
                <a:spcPts val="1600"/>
              </a:spcAft>
              <a:buNone/>
            </a:pPr>
            <a:endParaRPr sz="1200">
              <a:solidFill>
                <a:srgbClr val="000000"/>
              </a:solidFill>
              <a:latin typeface="Arial"/>
              <a:ea typeface="Arial"/>
              <a:cs typeface="Arial"/>
              <a:sym typeface="Arial"/>
            </a:endParaRPr>
          </a:p>
        </p:txBody>
      </p:sp>
      <p:pic>
        <p:nvPicPr>
          <p:cNvPr id="175" name="Google Shape;175;p19"/>
          <p:cNvPicPr preferRelativeResize="0"/>
          <p:nvPr/>
        </p:nvPicPr>
        <p:blipFill>
          <a:blip r:embed="rId3">
            <a:alphaModFix/>
          </a:blip>
          <a:stretch>
            <a:fillRect/>
          </a:stretch>
        </p:blipFill>
        <p:spPr>
          <a:xfrm>
            <a:off x="4572000" y="3094688"/>
            <a:ext cx="4344475" cy="1760400"/>
          </a:xfrm>
          <a:prstGeom prst="rect">
            <a:avLst/>
          </a:prstGeom>
          <a:noFill/>
          <a:ln>
            <a:noFill/>
          </a:ln>
        </p:spPr>
      </p:pic>
      <p:pic>
        <p:nvPicPr>
          <p:cNvPr id="176" name="Google Shape;176;p19"/>
          <p:cNvPicPr preferRelativeResize="0"/>
          <p:nvPr/>
        </p:nvPicPr>
        <p:blipFill>
          <a:blip r:embed="rId4">
            <a:alphaModFix/>
          </a:blip>
          <a:stretch>
            <a:fillRect/>
          </a:stretch>
        </p:blipFill>
        <p:spPr>
          <a:xfrm>
            <a:off x="355675" y="2852501"/>
            <a:ext cx="4060425" cy="2096426"/>
          </a:xfrm>
          <a:prstGeom prst="rect">
            <a:avLst/>
          </a:prstGeom>
          <a:noFill/>
          <a:ln>
            <a:noFill/>
          </a:ln>
        </p:spPr>
      </p:pic>
      <p:pic>
        <p:nvPicPr>
          <p:cNvPr id="177" name="Google Shape;177;p19"/>
          <p:cNvPicPr preferRelativeResize="0"/>
          <p:nvPr/>
        </p:nvPicPr>
        <p:blipFill>
          <a:blip r:embed="rId5">
            <a:alphaModFix/>
          </a:blip>
          <a:stretch>
            <a:fillRect/>
          </a:stretch>
        </p:blipFill>
        <p:spPr>
          <a:xfrm>
            <a:off x="5894489" y="223100"/>
            <a:ext cx="3021986" cy="1577100"/>
          </a:xfrm>
          <a:prstGeom prst="rect">
            <a:avLst/>
          </a:prstGeom>
          <a:noFill/>
          <a:ln>
            <a:noFill/>
          </a:ln>
        </p:spPr>
      </p:pic>
      <p:sp>
        <p:nvSpPr>
          <p:cNvPr id="178" name="Google Shape;178;p19"/>
          <p:cNvSpPr txBox="1"/>
          <p:nvPr/>
        </p:nvSpPr>
        <p:spPr>
          <a:xfrm>
            <a:off x="332550" y="299300"/>
            <a:ext cx="4060500" cy="27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t>Referencia: Pagina web INEGI &lt;http://cuentame.inegi.org.mx/poblacion/habitantes.aspx?tema=P&gt;</a:t>
            </a:r>
            <a:endParaRPr sz="1000" i="1"/>
          </a:p>
        </p:txBody>
      </p:sp>
    </p:spTree>
  </p:cSld>
  <p:clrMapOvr>
    <a:masterClrMapping/>
  </p:clrMapOvr>
  <mc:AlternateContent xmlns:mc="http://schemas.openxmlformats.org/markup-compatibility/2006" xmlns:p14="http://schemas.microsoft.com/office/powerpoint/2010/main">
    <mc:Choice Requires="p14">
      <p:transition spd="slow">
        <p:push dir="r"/>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0"/>
          <p:cNvSpPr txBox="1">
            <a:spLocks noGrp="1"/>
          </p:cNvSpPr>
          <p:nvPr>
            <p:ph type="title"/>
          </p:nvPr>
        </p:nvSpPr>
        <p:spPr>
          <a:xfrm>
            <a:off x="431175" y="3578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Encuestas (Base de Datos)</a:t>
            </a:r>
            <a:endParaRPr/>
          </a:p>
        </p:txBody>
      </p:sp>
      <p:pic>
        <p:nvPicPr>
          <p:cNvPr id="184" name="Google Shape;184;p20"/>
          <p:cNvPicPr preferRelativeResize="0"/>
          <p:nvPr/>
        </p:nvPicPr>
        <p:blipFill rotWithShape="1">
          <a:blip r:embed="rId3">
            <a:alphaModFix/>
          </a:blip>
          <a:srcRect l="26098" t="16439" r="26084" b="8832"/>
          <a:stretch/>
        </p:blipFill>
        <p:spPr>
          <a:xfrm>
            <a:off x="431175" y="1022975"/>
            <a:ext cx="3935226" cy="3843400"/>
          </a:xfrm>
          <a:prstGeom prst="rect">
            <a:avLst/>
          </a:prstGeom>
          <a:noFill/>
          <a:ln>
            <a:noFill/>
          </a:ln>
        </p:spPr>
      </p:pic>
      <p:sp>
        <p:nvSpPr>
          <p:cNvPr id="185" name="Google Shape;185;p20"/>
          <p:cNvSpPr txBox="1"/>
          <p:nvPr/>
        </p:nvSpPr>
        <p:spPr>
          <a:xfrm>
            <a:off x="4700475" y="1197300"/>
            <a:ext cx="3846600" cy="327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Escala SAM:</a:t>
            </a:r>
            <a:r>
              <a:rPr lang="en-GB" sz="1200">
                <a:highlight>
                  <a:srgbClr val="FFFFFF"/>
                </a:highlight>
              </a:rPr>
              <a:t> Técnica de evaluación de emociones que mide directamente el placer, la excitación y el dominio asociados con la reacción afectiva de una persona ante una amplia variedad de estímulos.</a:t>
            </a:r>
            <a:endParaRPr sz="1200">
              <a:highlight>
                <a:srgbClr val="FFFFFF"/>
              </a:highlight>
            </a:endParaRPr>
          </a:p>
          <a:p>
            <a:pPr marL="0" lvl="0" indent="0" algn="l" rtl="0">
              <a:lnSpc>
                <a:spcPct val="115000"/>
              </a:lnSpc>
              <a:spcBef>
                <a:spcPts val="0"/>
              </a:spcBef>
              <a:spcAft>
                <a:spcPts val="1600"/>
              </a:spcAft>
              <a:buNone/>
            </a:pPr>
            <a:r>
              <a:rPr lang="en-GB" sz="1200">
                <a:solidFill>
                  <a:srgbClr val="212529"/>
                </a:solidFill>
              </a:rPr>
              <a:t> </a:t>
            </a:r>
            <a:endParaRPr sz="1200">
              <a:highlight>
                <a:srgbClr val="FFFFFF"/>
              </a:highlight>
            </a:endParaRPr>
          </a:p>
        </p:txBody>
      </p:sp>
      <p:pic>
        <p:nvPicPr>
          <p:cNvPr id="186" name="Google Shape;186;p20"/>
          <p:cNvPicPr preferRelativeResize="0"/>
          <p:nvPr/>
        </p:nvPicPr>
        <p:blipFill>
          <a:blip r:embed="rId4">
            <a:alphaModFix/>
          </a:blip>
          <a:stretch>
            <a:fillRect/>
          </a:stretch>
        </p:blipFill>
        <p:spPr>
          <a:xfrm>
            <a:off x="5013588" y="2349325"/>
            <a:ext cx="3220374" cy="1763150"/>
          </a:xfrm>
          <a:prstGeom prst="rect">
            <a:avLst/>
          </a:prstGeom>
          <a:noFill/>
          <a:ln>
            <a:noFill/>
          </a:ln>
        </p:spPr>
      </p:pic>
      <p:sp>
        <p:nvSpPr>
          <p:cNvPr id="187" name="Google Shape;187;p20"/>
          <p:cNvSpPr txBox="1"/>
          <p:nvPr/>
        </p:nvSpPr>
        <p:spPr>
          <a:xfrm>
            <a:off x="4921800" y="4467300"/>
            <a:ext cx="3935100" cy="18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t> Referencia: Artículo de investigación - Investigación biomédica (2017) Complex World of Neuroscience</a:t>
            </a:r>
            <a:endParaRPr sz="1000" i="1"/>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2" name="Google Shape;192;p21"/>
          <p:cNvPicPr preferRelativeResize="0"/>
          <p:nvPr/>
        </p:nvPicPr>
        <p:blipFill>
          <a:blip r:embed="rId3">
            <a:alphaModFix/>
          </a:blip>
          <a:stretch>
            <a:fillRect/>
          </a:stretch>
        </p:blipFill>
        <p:spPr>
          <a:xfrm>
            <a:off x="299300" y="117100"/>
            <a:ext cx="7537874" cy="502639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1612</Words>
  <Application>Microsoft Office PowerPoint</Application>
  <PresentationFormat>On-screen Show (16:9)</PresentationFormat>
  <Paragraphs>205</Paragraphs>
  <Slides>29</Slides>
  <Notes>29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Calibri</vt:lpstr>
      <vt:lpstr>Arial</vt:lpstr>
      <vt:lpstr>Nunito</vt:lpstr>
      <vt:lpstr>Shift</vt:lpstr>
      <vt:lpstr>Proyecto de Ingeniería: Avatar 2.0</vt:lpstr>
      <vt:lpstr>Indice</vt:lpstr>
      <vt:lpstr>Objetivo General</vt:lpstr>
      <vt:lpstr>Objetivos Específicos</vt:lpstr>
      <vt:lpstr>Inteligencia artificial </vt:lpstr>
      <vt:lpstr>IA </vt:lpstr>
      <vt:lpstr>Antecedentes</vt:lpstr>
      <vt:lpstr>Encuestas (Base de Datos)</vt:lpstr>
      <vt:lpstr>PowerPoint Presentation</vt:lpstr>
      <vt:lpstr>1ª fase</vt:lpstr>
      <vt:lpstr>¿Qué tipo de modelo utilizar?</vt:lpstr>
      <vt:lpstr>Tabla comparativa con diferentes entrenamientos</vt:lpstr>
      <vt:lpstr>Resultados de 1ª fase </vt:lpstr>
      <vt:lpstr>Desarrollo 2ª fase</vt:lpstr>
      <vt:lpstr>Entrenamiento de la red neuronal </vt:lpstr>
      <vt:lpstr>Modelo de entrenamiento</vt:lpstr>
      <vt:lpstr>Resultados </vt:lpstr>
      <vt:lpstr>Tabla comparativa de Resultados </vt:lpstr>
      <vt:lpstr>Conclusiones</vt:lpstr>
      <vt:lpstr>Áreas de oportunidad</vt:lpstr>
      <vt:lpstr>Dilemas éticos </vt:lpstr>
      <vt:lpstr>Referencias </vt:lpstr>
      <vt:lpstr>Anexos</vt:lpstr>
      <vt:lpstr>Anexos </vt:lpstr>
      <vt:lpstr>Anexos</vt:lpstr>
      <vt:lpstr>Anexo</vt:lpstr>
      <vt:lpstr>Anexo (Resultados Fase 1)</vt:lpstr>
      <vt:lpstr>Anexo resultados</vt:lpstr>
      <vt:lpstr>Anexo resultados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de Ingeniería: Avatar 2.0</dc:title>
  <dc:creator>52552</dc:creator>
  <cp:lastModifiedBy>Sergio Alberto Navarro Tuch</cp:lastModifiedBy>
  <cp:revision>1</cp:revision>
  <dcterms:modified xsi:type="dcterms:W3CDTF">2019-01-29T19:11:28Z</dcterms:modified>
</cp:coreProperties>
</file>